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71" r:id="rId4"/>
    <p:sldId id="258" r:id="rId5"/>
    <p:sldId id="272" r:id="rId6"/>
    <p:sldId id="273" r:id="rId7"/>
    <p:sldId id="274" r:id="rId8"/>
    <p:sldId id="275" r:id="rId9"/>
    <p:sldId id="259" r:id="rId10"/>
    <p:sldId id="260" r:id="rId11"/>
    <p:sldId id="261" r:id="rId12"/>
    <p:sldId id="263" r:id="rId13"/>
    <p:sldId id="277" r:id="rId14"/>
    <p:sldId id="264" r:id="rId15"/>
    <p:sldId id="265" r:id="rId16"/>
    <p:sldId id="266" r:id="rId17"/>
    <p:sldId id="267" r:id="rId18"/>
    <p:sldId id="278" r:id="rId19"/>
    <p:sldId id="282" r:id="rId20"/>
    <p:sldId id="279" r:id="rId21"/>
    <p:sldId id="268" r:id="rId22"/>
    <p:sldId id="269" r:id="rId23"/>
    <p:sldId id="280" r:id="rId24"/>
    <p:sldId id="286" r:id="rId25"/>
    <p:sldId id="281" r:id="rId26"/>
    <p:sldId id="285" r:id="rId27"/>
    <p:sldId id="283" r:id="rId28"/>
    <p:sldId id="284" r:id="rId29"/>
    <p:sldId id="27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70" r:id="rId4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99"/>
    <a:srgbClr val="6600FF"/>
    <a:srgbClr val="F4F9C1"/>
    <a:srgbClr val="0000FF"/>
    <a:srgbClr val="FF3399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6656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66564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5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6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7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8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9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0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71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2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3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4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5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6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6577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66578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9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0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81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66582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3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4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85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66586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7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89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6659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93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6659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9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9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9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0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0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0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60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604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660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660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FE90B9-2197-4864-9335-07542B00926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660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660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818F-5B7A-405D-8715-CDE93B5B8C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F421D-D820-41F2-96FB-CDAC6E92F3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6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0ACA8-5569-4820-9D1C-B4B53BCFF2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3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5F61C-2B6F-42BB-893E-4928E51C40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0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595B-89C1-4F92-9BF1-5C542EA53E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3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977CF-7DF8-4DA5-9396-F458787CD8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0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B2CDE-B9A9-404D-BD83-C73AE153C2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0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4C2FB-ACF8-4218-90E4-97D4F5B391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8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81D69-B26A-4B7F-BC2C-7A7AF92AA4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3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10DAD-0310-4179-AE7B-81BBCA701A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553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5540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554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54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554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554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555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555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55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55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5555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555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55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556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563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556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56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7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8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58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58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55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55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FF130D-9747-43C4-AD3B-140BD74D14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8064500" cy="21605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ernard MT Condensed"/>
              </a:rPr>
              <a:t>XUSH KELIBSIZ</a:t>
            </a:r>
            <a:endParaRPr lang="ru-RU" sz="2800" b="1" kern="1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sp>
        <p:nvSpPr>
          <p:cNvPr id="4103" name="WordArt 7" descr="Водяные капли"/>
          <p:cNvSpPr>
            <a:spLocks noChangeArrowheads="1" noChangeShapeType="1" noTextEdit="1"/>
          </p:cNvSpPr>
          <p:nvPr/>
        </p:nvSpPr>
        <p:spPr bwMode="auto">
          <a:xfrm>
            <a:off x="38100" y="2438400"/>
            <a:ext cx="9144000" cy="411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Bernard MT Condensed"/>
              </a:rPr>
              <a:t>Hurmatli ustozlar, </a:t>
            </a:r>
          </a:p>
          <a:p>
            <a:pPr algn="ctr"/>
            <a:r>
              <a:rPr lang="en-US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Bernard MT Condensed"/>
              </a:rPr>
              <a:t>aziz mehmonlar, </a:t>
            </a:r>
          </a:p>
          <a:p>
            <a:pPr algn="ctr"/>
            <a:r>
              <a:rPr lang="en-US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Bernard MT Condensed"/>
              </a:rPr>
              <a:t> "Ona tilim-yuragimning to‘ridagi </a:t>
            </a:r>
          </a:p>
          <a:p>
            <a:pPr algn="ctr"/>
            <a:r>
              <a:rPr lang="en-US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Bernard MT Condensed"/>
              </a:rPr>
              <a:t>so‘lmas gulim" mavzusida tayyorlangan </a:t>
            </a:r>
          </a:p>
          <a:p>
            <a:pPr algn="ctr"/>
            <a:r>
              <a:rPr lang="en-US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Bernard MT Condensed"/>
              </a:rPr>
              <a:t>adabiy - badiiy kechamizga </a:t>
            </a:r>
            <a:endParaRPr lang="ru-RU" sz="28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s?Poo_o1hYPnPwFJQym9pc35aRL1J21ml1qlyX9xVY7TA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3352800" cy="2587625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8197" name="Picture 5" descr="quill_pen_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111375" cy="2895600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558088" cy="12049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Stencil"/>
              </a:rPr>
              <a:t>Alisher Navoiy</a:t>
            </a:r>
            <a:endParaRPr lang="ru-RU" sz="3600" b="1" kern="10">
              <a:ln w="381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685800" y="4343400"/>
            <a:ext cx="7772400" cy="2514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99FF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066800" y="4572000"/>
            <a:ext cx="7162800" cy="205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Unicode MS"/>
                <a:ea typeface="Arial Unicode MS"/>
                <a:cs typeface="Arial Unicode MS"/>
              </a:rPr>
              <a:t>So‘zdurki, nishon berur o‘lukka jondin,</a:t>
            </a:r>
          </a:p>
          <a:p>
            <a:pPr algn="ctr"/>
            <a:r>
              <a:rPr lang="en-U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Unicode MS"/>
                <a:ea typeface="Arial Unicode MS"/>
                <a:cs typeface="Arial Unicode MS"/>
              </a:rPr>
              <a:t>Soz’durki, berur xabar jonondin,</a:t>
            </a:r>
          </a:p>
          <a:p>
            <a:pPr algn="ctr"/>
            <a:r>
              <a:rPr lang="en-U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Unicode MS"/>
                <a:ea typeface="Arial Unicode MS"/>
                <a:cs typeface="Arial Unicode MS"/>
              </a:rPr>
              <a:t>Insonni so'z ayladi judo hayvondin,</a:t>
            </a:r>
          </a:p>
          <a:p>
            <a:pPr algn="ctr"/>
            <a:r>
              <a:rPr lang="en-U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Unicode MS"/>
                <a:ea typeface="Arial Unicode MS"/>
                <a:cs typeface="Arial Unicode MS"/>
              </a:rPr>
              <a:t>Bilkim, guhari  sharifroq yo'q ondin.</a:t>
            </a:r>
            <a:endParaRPr lang="ru-RU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52400" y="304800"/>
            <a:ext cx="8610600" cy="1828800"/>
          </a:xfrm>
          <a:prstGeom prst="star8">
            <a:avLst>
              <a:gd name="adj" fmla="val 43417"/>
            </a:avLst>
          </a:prstGeom>
          <a:solidFill>
            <a:srgbClr val="FFCC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ZAHIRIDDIN MUHAMMAD </a:t>
            </a:r>
          </a:p>
          <a:p>
            <a:pPr algn="ctr"/>
            <a:r>
              <a:rPr lang="en-US" sz="3200" b="1">
                <a:solidFill>
                  <a:srgbClr val="0000FF"/>
                </a:solidFill>
              </a:rPr>
              <a:t>BOBUR</a:t>
            </a:r>
            <a:endParaRPr lang="ru-RU" sz="3200" b="1">
              <a:solidFill>
                <a:srgbClr val="0000FF"/>
              </a:solidFill>
            </a:endParaRPr>
          </a:p>
        </p:txBody>
      </p:sp>
      <p:pic>
        <p:nvPicPr>
          <p:cNvPr id="9221" name="Picture 5" descr="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3833813" cy="38862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724400" y="2743200"/>
            <a:ext cx="3962400" cy="3048000"/>
          </a:xfrm>
          <a:prstGeom prst="foldedCorner">
            <a:avLst>
              <a:gd name="adj" fmla="val 24718"/>
            </a:avLst>
          </a:prstGeom>
          <a:solidFill>
            <a:srgbClr val="F4F9C1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9223" name="Picture 7" descr="fg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2870200"/>
            <a:ext cx="29432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ibbon2Sharp" descr="Пергамент"/>
          <p:cNvSpPr>
            <a:spLocks noEditPoints="1" noChangeArrowheads="1"/>
          </p:cNvSpPr>
          <p:nvPr/>
        </p:nvSpPr>
        <p:spPr bwMode="auto">
          <a:xfrm>
            <a:off x="250825" y="188913"/>
            <a:ext cx="8353425" cy="2519362"/>
          </a:xfrm>
          <a:custGeom>
            <a:avLst/>
            <a:gdLst>
              <a:gd name="G0" fmla="+- 0 0 0"/>
              <a:gd name="G1" fmla="+- 3173 0 0"/>
              <a:gd name="G2" fmla="+- 3173 2700 0"/>
              <a:gd name="G3" fmla="+- 21600 0 G2"/>
              <a:gd name="G4" fmla="+- 21600 0 G1"/>
              <a:gd name="G5" fmla="+- 3294 0 0"/>
              <a:gd name="G6" fmla="+- 10800 0 3294"/>
              <a:gd name="G7" fmla="*/ 3294 2 1"/>
              <a:gd name="G8" fmla="+- 21600 0 G7"/>
              <a:gd name="G9" fmla="+- 10800 3294 0"/>
              <a:gd name="G10" fmla="+- 21600 0 3294"/>
              <a:gd name="T0" fmla="*/ 10800 w 21600"/>
              <a:gd name="T1" fmla="*/ 3294 h 21600"/>
              <a:gd name="T2" fmla="*/ 2700 w 21600"/>
              <a:gd name="T3" fmla="*/ 7506 h 21600"/>
              <a:gd name="T4" fmla="*/ 10800 w 21600"/>
              <a:gd name="T5" fmla="*/ 18306 h 21600"/>
              <a:gd name="T6" fmla="*/ 18900 w 21600"/>
              <a:gd name="T7" fmla="*/ 140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7506"/>
                </a:lnTo>
                <a:lnTo>
                  <a:pt x="0" y="15012"/>
                </a:lnTo>
                <a:lnTo>
                  <a:pt x="3173" y="15012"/>
                </a:lnTo>
                <a:lnTo>
                  <a:pt x="3173" y="18306"/>
                </a:lnTo>
                <a:lnTo>
                  <a:pt x="15727" y="18306"/>
                </a:lnTo>
                <a:lnTo>
                  <a:pt x="15727" y="21600"/>
                </a:lnTo>
                <a:lnTo>
                  <a:pt x="21600" y="21600"/>
                </a:lnTo>
                <a:lnTo>
                  <a:pt x="18900" y="14094"/>
                </a:lnTo>
                <a:lnTo>
                  <a:pt x="21600" y="6588"/>
                </a:lnTo>
                <a:lnTo>
                  <a:pt x="18427" y="6588"/>
                </a:lnTo>
                <a:lnTo>
                  <a:pt x="18427" y="3294"/>
                </a:lnTo>
                <a:lnTo>
                  <a:pt x="5873" y="3294"/>
                </a:lnTo>
                <a:lnTo>
                  <a:pt x="5873" y="0"/>
                </a:lnTo>
                <a:close/>
              </a:path>
              <a:path w="21600" h="21600" fill="none" extrusionOk="0">
                <a:moveTo>
                  <a:pt x="5873" y="3294"/>
                </a:moveTo>
                <a:lnTo>
                  <a:pt x="3173" y="3294"/>
                </a:lnTo>
                <a:lnTo>
                  <a:pt x="3173" y="15012"/>
                </a:lnTo>
              </a:path>
              <a:path w="21600" h="21600" fill="none" extrusionOk="0">
                <a:moveTo>
                  <a:pt x="5873" y="0"/>
                </a:moveTo>
                <a:lnTo>
                  <a:pt x="3173" y="3294"/>
                </a:lnTo>
              </a:path>
              <a:path w="21600" h="21600" fill="none" extrusionOk="0">
                <a:moveTo>
                  <a:pt x="15727" y="18306"/>
                </a:moveTo>
                <a:lnTo>
                  <a:pt x="18427" y="18306"/>
                </a:lnTo>
                <a:lnTo>
                  <a:pt x="18427" y="6588"/>
                </a:lnTo>
              </a:path>
              <a:path w="21600" h="21600" fill="none" extrusionOk="0">
                <a:moveTo>
                  <a:pt x="15727" y="21600"/>
                </a:moveTo>
                <a:lnTo>
                  <a:pt x="18427" y="18306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n-US" sz="1200" b="1">
              <a:solidFill>
                <a:schemeClr val="accent2"/>
              </a:solidFill>
              <a:latin typeface="Wide Latin" pitchFamily="18" charset="0"/>
            </a:endParaRPr>
          </a:p>
          <a:p>
            <a:pPr algn="ctr"/>
            <a:r>
              <a:rPr lang="en-US" sz="3600" b="1">
                <a:solidFill>
                  <a:srgbClr val="0000FF"/>
                </a:solidFill>
                <a:latin typeface="Wide Latin" pitchFamily="18" charset="0"/>
              </a:rPr>
              <a:t>Jahon otin Uvaysiy</a:t>
            </a:r>
            <a:endParaRPr lang="ru-RU" sz="36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10800000">
            <a:off x="3810000" y="2895600"/>
            <a:ext cx="5105400" cy="2667000"/>
          </a:xfrm>
          <a:prstGeom prst="bracePair">
            <a:avLst>
              <a:gd name="adj" fmla="val 8333"/>
            </a:avLst>
          </a:prstGeom>
          <a:solidFill>
            <a:srgbClr val="CC99FF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1600" b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Arial" charset="0"/>
              </a:rPr>
              <a:t>O’z tilin sevganlarga mahliyo Uvaysiyman</a:t>
            </a:r>
          </a:p>
          <a:p>
            <a:pPr algn="ctr"/>
            <a:endParaRPr lang="en-US" sz="800" b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Arial" charset="0"/>
              </a:rPr>
              <a:t>Qayda o’z elin bo’lsa, oshno Uvaysiyman</a:t>
            </a:r>
          </a:p>
          <a:p>
            <a:pPr algn="ctr"/>
            <a:endParaRPr lang="en-US" sz="800" b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Arial" charset="0"/>
              </a:rPr>
              <a:t>Bulbulsifat nutq aylab zabonimni rost etgum</a:t>
            </a:r>
          </a:p>
          <a:p>
            <a:pPr algn="ctr"/>
            <a:endParaRPr lang="en-US" sz="800" b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Arial" charset="0"/>
              </a:rPr>
              <a:t>Til qadrin bilganlarga jon fido Uvaysiyman</a:t>
            </a:r>
          </a:p>
          <a:p>
            <a:pPr algn="ctr"/>
            <a:endParaRPr lang="en-US" sz="1600" b="1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n-US" sz="1600" b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400" b="1">
                <a:solidFill>
                  <a:srgbClr val="000000"/>
                </a:solidFill>
                <a:latin typeface="Arial" charset="0"/>
              </a:rPr>
              <a:t> </a:t>
            </a:r>
            <a:endParaRPr lang="ru-RU" sz="14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773363" cy="3962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2590800" y="228600"/>
            <a:ext cx="6324600" cy="2667000"/>
          </a:xfrm>
          <a:prstGeom prst="cloudCallout">
            <a:avLst>
              <a:gd name="adj1" fmla="val -31954"/>
              <a:gd name="adj2" fmla="val -32264"/>
            </a:avLst>
          </a:prstGeom>
          <a:solidFill>
            <a:srgbClr val="00FF00"/>
          </a:solidFill>
          <a:ln w="635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3429000" y="1092200"/>
            <a:ext cx="4648200" cy="88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NODIRABEGIM</a:t>
            </a:r>
            <a:endParaRPr lang="ru-RU" sz="24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8918" name="Picture 6" descr="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901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2819400" cy="3657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304800" y="3048000"/>
            <a:ext cx="4267200" cy="3276600"/>
          </a:xfrm>
          <a:prstGeom prst="flowChartMultidocument">
            <a:avLst/>
          </a:prstGeom>
          <a:gradFill rotWithShape="1">
            <a:gsLst>
              <a:gs pos="0">
                <a:srgbClr val="33CCFF"/>
              </a:gs>
              <a:gs pos="50000">
                <a:srgbClr val="9999FF"/>
              </a:gs>
              <a:gs pos="100000">
                <a:srgbClr val="33CCFF"/>
              </a:gs>
            </a:gsLst>
            <a:lin ang="2700000" scaled="1"/>
          </a:gradFill>
          <a:ln w="254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Maqsad na edi jahona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kelding,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Kayfiyatini bayon etib ket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Fosh etma ulusga ishq sirrin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Ko’ngulda ani nihon etib ket</a:t>
            </a:r>
            <a:endParaRPr lang="ru-RU" sz="24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DiagonalStripe"/>
          <p:cNvSpPr>
            <a:spLocks noEditPoints="1" noChangeArrowheads="1"/>
          </p:cNvSpPr>
          <p:nvPr/>
        </p:nvSpPr>
        <p:spPr bwMode="auto">
          <a:xfrm rot="5400000">
            <a:off x="3429000" y="-228600"/>
            <a:ext cx="5029200" cy="5943600"/>
          </a:xfrm>
          <a:custGeom>
            <a:avLst/>
            <a:gdLst>
              <a:gd name="G0" fmla="+- 0 0 0"/>
              <a:gd name="G1" fmla="*/ 10914 1 2"/>
              <a:gd name="G2" fmla="+- 10914 0 0"/>
              <a:gd name="G3" fmla="+- G1 10800 0"/>
              <a:gd name="T0" fmla="*/ 5457 w 21600"/>
              <a:gd name="T1" fmla="*/ 5457 h 21600"/>
              <a:gd name="T2" fmla="*/ 0 w 21600"/>
              <a:gd name="T3" fmla="*/ 16257 h 21600"/>
              <a:gd name="T4" fmla="*/ 10800 w 21600"/>
              <a:gd name="T5" fmla="*/ 10800 h 21600"/>
              <a:gd name="T6" fmla="*/ 16257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14" y="0"/>
                </a:moveTo>
                <a:lnTo>
                  <a:pt x="0" y="10914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 rot="3390656">
            <a:off x="3775868" y="950119"/>
            <a:ext cx="5105401" cy="26558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Abdulla Avloniy</a:t>
            </a:r>
            <a:endParaRPr lang="ru-RU" sz="2400" b="1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Arial Black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066800" y="4267200"/>
            <a:ext cx="6248400" cy="25908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FFFF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1295400" y="4572000"/>
            <a:ext cx="58674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Milliy tilni yo'qotmak, </a:t>
            </a:r>
          </a:p>
          <a:p>
            <a:pPr algn="ctr"/>
            <a:r>
              <a:rPr lang="en-U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millatning ruhini yo'qotmakdur</a:t>
            </a:r>
            <a:endParaRPr lang="ru-RU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pic>
        <p:nvPicPr>
          <p:cNvPr id="12300" name="Picture 12" descr="J03097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1676400" cy="12858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2867025" cy="3352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611188" y="333375"/>
            <a:ext cx="8228012" cy="1647825"/>
          </a:xfrm>
          <a:prstGeom prst="wave">
            <a:avLst>
              <a:gd name="adj1" fmla="val 0"/>
              <a:gd name="adj2" fmla="val 10000"/>
            </a:avLst>
          </a:prstGeom>
          <a:gradFill rotWithShape="1">
            <a:gsLst>
              <a:gs pos="0">
                <a:srgbClr val="FFCCFF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209800" y="533400"/>
            <a:ext cx="54102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Abdulla Qodiriy</a:t>
            </a:r>
            <a:endParaRPr lang="ru-RU" sz="32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2209800"/>
            <a:ext cx="4724400" cy="3124200"/>
          </a:xfrm>
          <a:prstGeom prst="foldedCorner">
            <a:avLst>
              <a:gd name="adj" fmla="val 26681"/>
            </a:avLst>
          </a:prstGeom>
          <a:gradFill rotWithShape="1">
            <a:gsLst>
              <a:gs pos="0">
                <a:srgbClr val="FFFFCC"/>
              </a:gs>
              <a:gs pos="50000">
                <a:srgbClr val="CCFFFF"/>
              </a:gs>
              <a:gs pos="100000">
                <a:srgbClr val="FFFFCC"/>
              </a:gs>
            </a:gsLst>
            <a:lin ang="18900000" scaled="1"/>
          </a:gradFill>
          <a:ln w="25400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Assalom, Abdulla Qodiriydurman</a:t>
            </a:r>
          </a:p>
          <a:p>
            <a:endParaRPr lang="en-US" sz="800" b="1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So’z mulkida daho, Qodiriydurman</a:t>
            </a:r>
          </a:p>
          <a:p>
            <a:endParaRPr lang="en-US" sz="800" b="1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Bir bir bulbuli go’yo Qodiriydurman</a:t>
            </a:r>
          </a:p>
          <a:p>
            <a:endParaRPr lang="en-US" sz="800" b="1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Netay, baxti qaro Qodiriydurman</a:t>
            </a:r>
          </a:p>
          <a:p>
            <a:endParaRPr lang="en-US" sz="800" b="1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Men yaratgan mayoq “O’tgan kunlar”im</a:t>
            </a:r>
          </a:p>
          <a:p>
            <a:endParaRPr lang="en-US" sz="800" b="1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Bir bor varaqlab boq “O’tgan kunlar”im</a:t>
            </a:r>
          </a:p>
          <a:p>
            <a:endParaRPr lang="ru-RU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2895600" y="5715000"/>
            <a:ext cx="4800600" cy="838200"/>
          </a:xfrm>
          <a:prstGeom prst="curvedUpArrow">
            <a:avLst>
              <a:gd name="adj1" fmla="val 95295"/>
              <a:gd name="adj2" fmla="val 209841"/>
              <a:gd name="adj3" fmla="val 33333"/>
            </a:avLst>
          </a:prstGeom>
          <a:solidFill>
            <a:srgbClr val="00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2743200" cy="33528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203575" y="260350"/>
            <a:ext cx="5327650" cy="2159000"/>
          </a:xfrm>
          <a:prstGeom prst="wedgeEllipseCallout">
            <a:avLst>
              <a:gd name="adj1" fmla="val -37991"/>
              <a:gd name="adj2" fmla="val 75954"/>
            </a:avLst>
          </a:prstGeom>
          <a:solidFill>
            <a:srgbClr val="00FF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600" b="1" i="1">
              <a:solidFill>
                <a:srgbClr val="6600FF"/>
              </a:solidFill>
              <a:latin typeface="Tahoma" pitchFamily="34" charset="0"/>
            </a:endParaRPr>
          </a:p>
          <a:p>
            <a:pPr algn="ctr"/>
            <a:r>
              <a:rPr lang="en-US" sz="5000" b="1" i="1">
                <a:solidFill>
                  <a:srgbClr val="6600FF"/>
                </a:solidFill>
                <a:latin typeface="Tahoma" pitchFamily="34" charset="0"/>
              </a:rPr>
              <a:t>MIRTEMIR</a:t>
            </a:r>
            <a:endParaRPr lang="ru-RU" sz="5000" b="1" i="1">
              <a:solidFill>
                <a:srgbClr val="6600FF"/>
              </a:solidFill>
              <a:latin typeface="Tahoma" pitchFamily="34" charset="0"/>
            </a:endParaRP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228600" y="3124200"/>
            <a:ext cx="4876800" cy="3352800"/>
          </a:xfrm>
          <a:prstGeom prst="ellipse">
            <a:avLst/>
          </a:prstGeom>
          <a:solidFill>
            <a:srgbClr val="FFCCFF"/>
          </a:solidFill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Arial" charset="0"/>
              </a:rPr>
              <a:t>Ona tilim, onajonim tili bu,</a:t>
            </a:r>
          </a:p>
          <a:p>
            <a:endParaRPr lang="en-US" sz="1200" b="1">
              <a:solidFill>
                <a:srgbClr val="000000"/>
              </a:solidFill>
              <a:latin typeface="Arial" charset="0"/>
            </a:endParaRPr>
          </a:p>
          <a:p>
            <a:r>
              <a:rPr lang="en-US" b="1">
                <a:solidFill>
                  <a:srgbClr val="000000"/>
                </a:solidFill>
                <a:latin typeface="Arial" charset="0"/>
              </a:rPr>
              <a:t>Beshikdanoq singgan jon-u quloqqa.</a:t>
            </a:r>
          </a:p>
          <a:p>
            <a:endParaRPr lang="en-US" sz="1200" b="1">
              <a:solidFill>
                <a:srgbClr val="000000"/>
              </a:solidFill>
              <a:latin typeface="Arial" charset="0"/>
            </a:endParaRPr>
          </a:p>
          <a:p>
            <a:r>
              <a:rPr lang="en-US" b="1">
                <a:solidFill>
                  <a:srgbClr val="000000"/>
                </a:solidFill>
                <a:latin typeface="Arial" charset="0"/>
              </a:rPr>
              <a:t>El-u yurtim xonumonim tili bu,</a:t>
            </a:r>
          </a:p>
          <a:p>
            <a:endParaRPr lang="en-US" sz="1200" b="1">
              <a:solidFill>
                <a:srgbClr val="000000"/>
              </a:solidFill>
              <a:latin typeface="Arial" charset="0"/>
            </a:endParaRPr>
          </a:p>
          <a:p>
            <a:r>
              <a:rPr lang="en-US" b="1">
                <a:solidFill>
                  <a:srgbClr val="000000"/>
                </a:solidFill>
                <a:latin typeface="Arial" charset="0"/>
              </a:rPr>
              <a:t>Qadimlikda o‘xshar ona tuproqqa</a:t>
            </a: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578100"/>
            <a:ext cx="3084513" cy="39751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 descr="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901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68313" y="114300"/>
            <a:ext cx="8447087" cy="3429000"/>
          </a:xfrm>
          <a:prstGeom prst="sun">
            <a:avLst>
              <a:gd name="adj" fmla="val 15606"/>
            </a:avLst>
          </a:prstGeom>
          <a:solidFill>
            <a:srgbClr val="99FF99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286000" y="1143000"/>
            <a:ext cx="4876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lgerian"/>
              </a:rPr>
              <a:t>Muhammad Yusuf</a:t>
            </a:r>
            <a:endParaRPr lang="ru-RU" sz="24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</a:endParaRPr>
          </a:p>
        </p:txBody>
      </p:sp>
      <p:pic>
        <p:nvPicPr>
          <p:cNvPr id="15366" name="Picture 6" descr="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033713" cy="3352800"/>
          </a:xfrm>
          <a:prstGeom prst="rect">
            <a:avLst/>
          </a:prstGeom>
          <a:noFill/>
          <a:ln w="76200">
            <a:solidFill>
              <a:srgbClr val="3333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810000" y="3657600"/>
            <a:ext cx="5334000" cy="2743200"/>
          </a:xfrm>
          <a:prstGeom prst="verticalScroll">
            <a:avLst>
              <a:gd name="adj" fmla="val 12500"/>
            </a:avLst>
          </a:prstGeom>
          <a:solidFill>
            <a:srgbClr val="99CCFF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Garchi zug’um qilganlarni yoqtirmadim</a:t>
            </a:r>
          </a:p>
          <a:p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She’r yozdim-u bo’lak ishni qotirmadim.</a:t>
            </a:r>
          </a:p>
          <a:p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Tilim turib o’z tilimda gapirmadim,</a:t>
            </a:r>
          </a:p>
          <a:p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Bir eslasam eziladi bag’ri dilim</a:t>
            </a:r>
          </a:p>
          <a:p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Ona tilim, kechir meni ona tilim</a:t>
            </a:r>
          </a:p>
          <a:p>
            <a:endParaRPr lang="ru-RU" b="1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4235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2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796337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85800" y="531813"/>
            <a:ext cx="8064500" cy="1727200"/>
          </a:xfrm>
          <a:prstGeom prst="cloudCallout">
            <a:avLst>
              <a:gd name="adj1" fmla="val -32301"/>
              <a:gd name="adj2" fmla="val 36579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/>
            <a:endParaRPr lang="en-US" sz="1400" b="1">
              <a:solidFill>
                <a:srgbClr val="9933FF"/>
              </a:solidFill>
              <a:latin typeface="Tahoma" pitchFamily="34" charset="0"/>
            </a:endParaRPr>
          </a:p>
          <a:p>
            <a:pPr algn="ctr"/>
            <a:r>
              <a:rPr lang="en-US" sz="4000" b="1">
                <a:solidFill>
                  <a:srgbClr val="9933FF"/>
                </a:solidFill>
                <a:latin typeface="Tahoma" pitchFamily="34" charset="0"/>
              </a:rPr>
              <a:t>1989-yil 21-oktabr</a:t>
            </a:r>
            <a:endParaRPr lang="ru-RU" sz="4000" b="1">
              <a:solidFill>
                <a:srgbClr val="9933FF"/>
              </a:solidFill>
              <a:latin typeface="Tahoma" pitchFamily="34" charset="0"/>
            </a:endParaRPr>
          </a:p>
        </p:txBody>
      </p:sp>
      <p:sp>
        <p:nvSpPr>
          <p:cNvPr id="5125" name="AutoShape 5" descr="Песок"/>
          <p:cNvSpPr>
            <a:spLocks noChangeArrowheads="1"/>
          </p:cNvSpPr>
          <p:nvPr/>
        </p:nvSpPr>
        <p:spPr bwMode="auto">
          <a:xfrm rot="-853721">
            <a:off x="563563" y="2671763"/>
            <a:ext cx="8135937" cy="3192462"/>
          </a:xfrm>
          <a:prstGeom prst="horizontalScroll">
            <a:avLst>
              <a:gd name="adj" fmla="val 20755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 rot="-896772">
            <a:off x="1376363" y="3471863"/>
            <a:ext cx="6926262" cy="13858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lgerian"/>
              </a:rPr>
              <a:t>O'zbek tiliga davlat </a:t>
            </a:r>
          </a:p>
          <a:p>
            <a:pPr algn="ctr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lgerian"/>
              </a:rPr>
              <a:t>tili maqomi berildi</a:t>
            </a:r>
            <a:endParaRPr lang="ru-RU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</a:endParaRPr>
          </a:p>
        </p:txBody>
      </p:sp>
      <p:pic>
        <p:nvPicPr>
          <p:cNvPr id="5127" name="Picture 7" descr="J0195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868863"/>
            <a:ext cx="1943100" cy="14890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scan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7852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Букет"/>
          <p:cNvSpPr>
            <a:spLocks noChangeArrowheads="1"/>
          </p:cNvSpPr>
          <p:nvPr/>
        </p:nvSpPr>
        <p:spPr bwMode="auto">
          <a:xfrm>
            <a:off x="395288" y="0"/>
            <a:ext cx="8424862" cy="259238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900113" y="692150"/>
            <a:ext cx="7488237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bg2"/>
                    </a:gs>
                    <a:gs pos="100000">
                      <a:srgbClr val="101E1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"Yuksak ma'naviyat - yengilmas kuch"</a:t>
            </a:r>
            <a:endParaRPr lang="ru-RU" sz="3600" kern="10">
              <a:gradFill rotWithShape="1">
                <a:gsLst>
                  <a:gs pos="0">
                    <a:schemeClr val="bg2"/>
                  </a:gs>
                  <a:gs pos="100000">
                    <a:srgbClr val="101E1A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0" y="3644900"/>
            <a:ext cx="4500563" cy="32131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1"/>
          </a:gradFill>
          <a:ln w="38100">
            <a:solidFill>
              <a:srgbClr val="101E1A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182E27"/>
                </a:solidFill>
                <a:latin typeface="Tahoma" pitchFamily="34" charset="0"/>
              </a:rPr>
              <a:t>O‘zlikni anglash, milliy ong</a:t>
            </a:r>
          </a:p>
          <a:p>
            <a:pPr algn="ctr"/>
            <a:r>
              <a:rPr lang="en-US" b="1">
                <a:solidFill>
                  <a:srgbClr val="182E27"/>
                </a:solidFill>
                <a:latin typeface="Tahoma" pitchFamily="34" charset="0"/>
              </a:rPr>
              <a:t> va tafakkurning ifodasi, </a:t>
            </a:r>
          </a:p>
          <a:p>
            <a:pPr algn="ctr"/>
            <a:r>
              <a:rPr lang="en-US" b="1">
                <a:solidFill>
                  <a:srgbClr val="182E27"/>
                </a:solidFill>
                <a:latin typeface="Tahoma" pitchFamily="34" charset="0"/>
              </a:rPr>
              <a:t>avlodlar o‘rtasidagi </a:t>
            </a:r>
          </a:p>
          <a:p>
            <a:pPr algn="ctr"/>
            <a:r>
              <a:rPr lang="en-US" b="1">
                <a:solidFill>
                  <a:srgbClr val="182E27"/>
                </a:solidFill>
                <a:latin typeface="Tahoma" pitchFamily="34" charset="0"/>
              </a:rPr>
              <a:t>ruhiy-ma’naviy bog‘liqlik til</a:t>
            </a:r>
          </a:p>
          <a:p>
            <a:pPr algn="ctr"/>
            <a:r>
              <a:rPr lang="en-US" b="1">
                <a:solidFill>
                  <a:srgbClr val="182E27"/>
                </a:solidFill>
                <a:latin typeface="Tahoma" pitchFamily="34" charset="0"/>
              </a:rPr>
              <a:t> orqali namoyon bo‘ladi. </a:t>
            </a:r>
            <a:endParaRPr lang="ru-RU" b="1">
              <a:solidFill>
                <a:srgbClr val="182E27"/>
              </a:solidFill>
              <a:latin typeface="Tahoma" pitchFamily="34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755650" y="2636838"/>
            <a:ext cx="8064500" cy="720725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000000"/>
              </a:gs>
            </a:gsLst>
            <a:lin ang="5400000" scaled="1"/>
          </a:gradFill>
          <a:ln w="38100">
            <a:solidFill>
              <a:srgbClr val="101E1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1331913" y="2674938"/>
            <a:ext cx="7056437" cy="704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gency FB"/>
              </a:rPr>
              <a:t>Ona tili –bu millatning ruhidir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 rot="10800000">
            <a:off x="4643438" y="3644900"/>
            <a:ext cx="4500562" cy="32131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1"/>
          </a:gradFill>
          <a:ln w="38100">
            <a:solidFill>
              <a:srgbClr val="101E1A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algn="ctr"/>
            <a:r>
              <a:rPr lang="en-US" b="1">
                <a:solidFill>
                  <a:srgbClr val="182E27"/>
                </a:solidFill>
                <a:latin typeface="Tahoma" pitchFamily="34" charset="0"/>
              </a:rPr>
              <a:t>Jamiki ezgu fazilatlar inson</a:t>
            </a:r>
          </a:p>
          <a:p>
            <a:pPr algn="ctr"/>
            <a:r>
              <a:rPr lang="en-US" b="1">
                <a:solidFill>
                  <a:srgbClr val="182E27"/>
                </a:solidFill>
                <a:latin typeface="Tahoma" pitchFamily="34" charset="0"/>
              </a:rPr>
              <a:t> qalbiga, avvalo, ona allasi, </a:t>
            </a:r>
          </a:p>
          <a:p>
            <a:pPr algn="ctr"/>
            <a:r>
              <a:rPr lang="en-US" b="1">
                <a:solidFill>
                  <a:srgbClr val="182E27"/>
                </a:solidFill>
                <a:latin typeface="Tahoma" pitchFamily="34" charset="0"/>
              </a:rPr>
              <a:t>ona tilining betakror jozibasi</a:t>
            </a:r>
          </a:p>
          <a:p>
            <a:pPr algn="ctr"/>
            <a:r>
              <a:rPr lang="en-US" b="1">
                <a:solidFill>
                  <a:srgbClr val="182E27"/>
                </a:solidFill>
                <a:latin typeface="Tahoma" pitchFamily="34" charset="0"/>
              </a:rPr>
              <a:t> bilan singadi.</a:t>
            </a:r>
            <a:endParaRPr lang="ru-RU" b="1">
              <a:solidFill>
                <a:srgbClr val="182E27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can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4103688" cy="554513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Scan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4103687" cy="55435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457200" y="304800"/>
            <a:ext cx="8153400" cy="19812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838200" y="762000"/>
            <a:ext cx="746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gency FB"/>
              </a:rPr>
              <a:t>Ijodkor o‘qituvchilar </a:t>
            </a:r>
          </a:p>
          <a:p>
            <a:pPr algn="ctr"/>
            <a:r>
              <a:rPr lang="en-US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gency FB"/>
              </a:rPr>
              <a:t>ijodidan namunalar</a:t>
            </a:r>
            <a:endParaRPr lang="ru-RU" sz="24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304800" y="2667000"/>
            <a:ext cx="8686800" cy="3581400"/>
          </a:xfrm>
          <a:prstGeom prst="ribbon2">
            <a:avLst>
              <a:gd name="adj1" fmla="val 12500"/>
              <a:gd name="adj2" fmla="val 75000"/>
            </a:avLst>
          </a:prstGeom>
          <a:solidFill>
            <a:srgbClr val="CCFFCC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59436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Mir Alisher, Bobur uni maqtadi ko‘p,</a:t>
            </a:r>
          </a:p>
          <a:p>
            <a:pPr algn="dist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Jahon ahli hayratdan lol qoldi xo‘p.</a:t>
            </a:r>
          </a:p>
          <a:p>
            <a:pPr algn="dist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Xalqimizning iftixori, yuragi bo‘p,</a:t>
            </a:r>
          </a:p>
          <a:p>
            <a:pPr algn="dist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Kelgan tilim, jon-u dilim, dur gavharim,</a:t>
            </a:r>
          </a:p>
          <a:p>
            <a:pPr algn="dist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Onajonim tilidir bu, mening tilim.</a:t>
            </a:r>
            <a:endParaRPr lang="ru-RU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 descr="Водяные капли"/>
          <p:cNvSpPr>
            <a:spLocks noChangeArrowheads="1"/>
          </p:cNvSpPr>
          <p:nvPr/>
        </p:nvSpPr>
        <p:spPr bwMode="auto">
          <a:xfrm>
            <a:off x="684213" y="514350"/>
            <a:ext cx="5903912" cy="45243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en-US" sz="3600" b="1">
                <a:solidFill>
                  <a:srgbClr val="000000"/>
                </a:solidFill>
                <a:latin typeface="Book Antiqua" pitchFamily="18" charset="0"/>
              </a:rPr>
              <a:t>Qonga kirgan sut bilan</a:t>
            </a:r>
            <a:endParaRPr lang="ru-RU" sz="3600" b="1">
              <a:solidFill>
                <a:srgbClr val="000000"/>
              </a:solidFill>
              <a:latin typeface="Book Antiqua" pitchFamily="18" charset="0"/>
            </a:endParaRPr>
          </a:p>
          <a:p>
            <a:pPr indent="342900"/>
            <a:r>
              <a:rPr lang="ru-RU" sz="3600" b="1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en-US" sz="3600" b="1">
                <a:solidFill>
                  <a:srgbClr val="000000"/>
                </a:solidFill>
                <a:latin typeface="Book Antiqua" pitchFamily="18" charset="0"/>
              </a:rPr>
              <a:t>O‘zbek tilim, o‘z tilim.</a:t>
            </a:r>
            <a:endParaRPr lang="ru-RU" sz="3600" b="1">
              <a:solidFill>
                <a:srgbClr val="000000"/>
              </a:solidFill>
              <a:latin typeface="Book Antiqua" pitchFamily="18" charset="0"/>
            </a:endParaRPr>
          </a:p>
          <a:p>
            <a:pPr indent="342900"/>
            <a:r>
              <a:rPr lang="ru-RU" sz="3600" b="1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en-US" sz="3600" b="1">
                <a:solidFill>
                  <a:srgbClr val="000000"/>
                </a:solidFill>
                <a:latin typeface="Book Antiqua" pitchFamily="18" charset="0"/>
              </a:rPr>
              <a:t>Ardoqlayman yurt bilan</a:t>
            </a:r>
            <a:endParaRPr lang="ru-RU" sz="3600" b="1">
              <a:solidFill>
                <a:srgbClr val="000000"/>
              </a:solidFill>
              <a:latin typeface="Book Antiqua" pitchFamily="18" charset="0"/>
            </a:endParaRPr>
          </a:p>
          <a:p>
            <a:pPr indent="342900"/>
            <a:r>
              <a:rPr lang="ru-RU" sz="3600" b="1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en-US" sz="3600" b="1">
                <a:solidFill>
                  <a:srgbClr val="000000"/>
                </a:solidFill>
                <a:latin typeface="Book Antiqua" pitchFamily="18" charset="0"/>
              </a:rPr>
              <a:t>O‘zbek tilim o‘z tilim.</a:t>
            </a:r>
            <a:endParaRPr lang="ru-RU" sz="3600" b="1">
              <a:solidFill>
                <a:srgbClr val="000000"/>
              </a:solidFill>
              <a:latin typeface="Book Antiqua" pitchFamily="18" charset="0"/>
            </a:endParaRPr>
          </a:p>
          <a:p>
            <a:pPr indent="342900"/>
            <a:r>
              <a:rPr lang="ru-RU" sz="3600" b="1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en-US" sz="3600" b="1">
                <a:solidFill>
                  <a:srgbClr val="000000"/>
                </a:solidFill>
                <a:latin typeface="Book Antiqua" pitchFamily="18" charset="0"/>
              </a:rPr>
              <a:t>Kunlar alla tingladim,</a:t>
            </a:r>
            <a:endParaRPr lang="ru-RU" sz="3600" b="1">
              <a:solidFill>
                <a:srgbClr val="000000"/>
              </a:solidFill>
              <a:latin typeface="Book Antiqua" pitchFamily="18" charset="0"/>
            </a:endParaRPr>
          </a:p>
          <a:p>
            <a:pPr indent="342900"/>
            <a:r>
              <a:rPr lang="ru-RU" sz="3600" b="1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en-US" sz="3600" b="1">
                <a:solidFill>
                  <a:srgbClr val="000000"/>
                </a:solidFill>
                <a:latin typeface="Book Antiqua" pitchFamily="18" charset="0"/>
              </a:rPr>
              <a:t>Tunlar alla tingladim.</a:t>
            </a:r>
            <a:endParaRPr lang="ru-RU" sz="3600" b="1">
              <a:solidFill>
                <a:srgbClr val="000000"/>
              </a:solidFill>
              <a:latin typeface="Book Antiqua" pitchFamily="18" charset="0"/>
            </a:endParaRPr>
          </a:p>
          <a:p>
            <a:pPr indent="342900"/>
            <a:r>
              <a:rPr lang="ru-RU" sz="3600" b="1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en-US" sz="3600" b="1">
                <a:solidFill>
                  <a:srgbClr val="000000"/>
                </a:solidFill>
                <a:latin typeface="Book Antiqua" pitchFamily="18" charset="0"/>
              </a:rPr>
              <a:t>O‘zligimni angladim,</a:t>
            </a:r>
            <a:endParaRPr lang="ru-RU" sz="3600" b="1">
              <a:solidFill>
                <a:srgbClr val="000000"/>
              </a:solidFill>
              <a:latin typeface="Book Antiqua" pitchFamily="18" charset="0"/>
            </a:endParaRPr>
          </a:p>
          <a:p>
            <a:pPr indent="342900"/>
            <a:r>
              <a:rPr lang="ru-RU" sz="3600" b="1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en-US" sz="3600" b="1">
                <a:solidFill>
                  <a:srgbClr val="000000"/>
                </a:solidFill>
                <a:latin typeface="Book Antiqua" pitchFamily="18" charset="0"/>
              </a:rPr>
              <a:t>O‘zbek tilim o‘z tilim.</a:t>
            </a:r>
            <a:endParaRPr lang="ru-RU" b="1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48133" name="Picture 5" descr="J0195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868863"/>
            <a:ext cx="1943100" cy="14890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611188" y="549275"/>
            <a:ext cx="8064500" cy="1727200"/>
          </a:xfrm>
          <a:prstGeom prst="cloudCallout">
            <a:avLst>
              <a:gd name="adj1" fmla="val -32301"/>
              <a:gd name="adj2" fmla="val 36579"/>
            </a:avLst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1"/>
          </a:gra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051050" y="692150"/>
            <a:ext cx="5400675" cy="1163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CC66"/>
                </a:solidFill>
                <a:latin typeface="Blackadder ITC"/>
              </a:rPr>
              <a:t>Davlat tili</a:t>
            </a:r>
            <a:endParaRPr lang="ru-RU" sz="3600" b="1" kern="10">
              <a:ln w="9525">
                <a:round/>
                <a:headEnd/>
                <a:tailEnd/>
              </a:ln>
              <a:solidFill>
                <a:srgbClr val="00CC66"/>
              </a:solidFill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4500563" y="2339975"/>
            <a:ext cx="287337" cy="2232025"/>
          </a:xfrm>
          <a:prstGeom prst="upDownArrow">
            <a:avLst>
              <a:gd name="adj1" fmla="val 50000"/>
              <a:gd name="adj2" fmla="val 155359"/>
            </a:avLst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 rot="1493789" flipH="1">
            <a:off x="3419475" y="2205038"/>
            <a:ext cx="239713" cy="638175"/>
          </a:xfrm>
          <a:prstGeom prst="upDownArrow">
            <a:avLst>
              <a:gd name="adj1" fmla="val 50000"/>
              <a:gd name="adj2" fmla="val 53245"/>
            </a:avLst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539750" y="2847975"/>
            <a:ext cx="3529013" cy="1589088"/>
          </a:xfrm>
          <a:prstGeom prst="bevel">
            <a:avLst>
              <a:gd name="adj" fmla="val 5648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Rockwell Extra Bold" pitchFamily="18" charset="0"/>
              </a:rPr>
              <a:t>Ma’lum</a:t>
            </a:r>
            <a:r>
              <a:rPr lang="en-US" b="1">
                <a:solidFill>
                  <a:srgbClr val="000000"/>
                </a:solidFill>
                <a:latin typeface="Rockwell Extra Bold" pitchFamily="18" charset="0"/>
              </a:rPr>
              <a:t> </a:t>
            </a:r>
            <a:r>
              <a:rPr lang="uz-Cyrl-UZ">
                <a:solidFill>
                  <a:srgbClr val="000000"/>
                </a:solidFill>
                <a:latin typeface="Rockwell Extra Bold" pitchFamily="18" charset="0"/>
              </a:rPr>
              <a:t>davlat </a:t>
            </a:r>
            <a:endParaRPr lang="en-US">
              <a:solidFill>
                <a:srgbClr val="000000"/>
              </a:solidFill>
              <a:latin typeface="Rockwell Extra Bold" pitchFamily="18" charset="0"/>
            </a:endParaRPr>
          </a:p>
          <a:p>
            <a:pPr algn="ctr"/>
            <a:r>
              <a:rPr lang="uz-Cyrl-UZ">
                <a:solidFill>
                  <a:srgbClr val="000000"/>
                </a:solidFill>
                <a:latin typeface="Rockwell Extra Bold" pitchFamily="18" charset="0"/>
              </a:rPr>
              <a:t>hududida</a:t>
            </a:r>
            <a:r>
              <a:rPr lang="en-US">
                <a:solidFill>
                  <a:srgbClr val="000000"/>
                </a:solidFill>
                <a:latin typeface="Rockwell Extra Bold" pitchFamily="18" charset="0"/>
              </a:rPr>
              <a:t> </a:t>
            </a:r>
            <a:r>
              <a:rPr lang="uz-Cyrl-UZ">
                <a:solidFill>
                  <a:srgbClr val="000000"/>
                </a:solidFill>
                <a:latin typeface="Rockwell Extra Bold" pitchFamily="18" charset="0"/>
              </a:rPr>
              <a:t>rasmiy </a:t>
            </a:r>
            <a:endParaRPr lang="en-US">
              <a:solidFill>
                <a:srgbClr val="000000"/>
              </a:solidFill>
              <a:latin typeface="Rockwell Extra Bold" pitchFamily="18" charset="0"/>
            </a:endParaRPr>
          </a:p>
          <a:p>
            <a:pPr algn="ctr"/>
            <a:r>
              <a:rPr lang="uz-Cyrl-UZ">
                <a:solidFill>
                  <a:srgbClr val="000000"/>
                </a:solidFill>
                <a:latin typeface="Rockwell Extra Bold" pitchFamily="18" charset="0"/>
              </a:rPr>
              <a:t>aloqa­aralashuv</a:t>
            </a:r>
            <a:endParaRPr lang="en-US">
              <a:solidFill>
                <a:srgbClr val="000000"/>
              </a:solidFill>
              <a:latin typeface="Rockwell Extra Bold" pitchFamily="18" charset="0"/>
            </a:endParaRPr>
          </a:p>
          <a:p>
            <a:pPr algn="ctr"/>
            <a:r>
              <a:rPr lang="uz-Cyrl-UZ">
                <a:solidFill>
                  <a:srgbClr val="000000"/>
                </a:solidFill>
                <a:latin typeface="Rockwell Extra Bold" pitchFamily="18" charset="0"/>
              </a:rPr>
              <a:t> vositasi</a:t>
            </a:r>
            <a:r>
              <a:rPr lang="ru-RU">
                <a:solidFill>
                  <a:srgbClr val="000000"/>
                </a:solidFill>
                <a:latin typeface="Rockwell Extra Bold" pitchFamily="18" charset="0"/>
              </a:rPr>
              <a:t> </a:t>
            </a: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1116013" y="4652963"/>
            <a:ext cx="7127875" cy="1944687"/>
          </a:xfrm>
          <a:prstGeom prst="bevel">
            <a:avLst>
              <a:gd name="adj" fmla="val 5509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z-Cyrl-UZ" sz="4000" b="1">
                <a:solidFill>
                  <a:srgbClr val="000000"/>
                </a:solidFill>
                <a:latin typeface="Algerian" pitchFamily="82" charset="0"/>
              </a:rPr>
              <a:t>1989-yil 21-oktabrda</a:t>
            </a:r>
            <a:endParaRPr lang="en-US" sz="4000" b="1">
              <a:solidFill>
                <a:srgbClr val="000000"/>
              </a:solidFill>
              <a:latin typeface="Algerian" pitchFamily="82" charset="0"/>
            </a:endParaRPr>
          </a:p>
          <a:p>
            <a:pPr algn="ctr"/>
            <a:r>
              <a:rPr lang="uz-Cyrl-UZ" sz="4000" b="1">
                <a:solidFill>
                  <a:srgbClr val="000000"/>
                </a:solidFill>
                <a:latin typeface="Algerian" pitchFamily="82" charset="0"/>
              </a:rPr>
              <a:t> o`zbek tiliga Davlat tili </a:t>
            </a:r>
            <a:endParaRPr lang="en-US" sz="4000" b="1">
              <a:solidFill>
                <a:srgbClr val="000000"/>
              </a:solidFill>
              <a:latin typeface="Algerian" pitchFamily="82" charset="0"/>
            </a:endParaRPr>
          </a:p>
          <a:p>
            <a:pPr algn="ctr"/>
            <a:r>
              <a:rPr lang="uz-Cyrl-UZ" sz="4000" b="1">
                <a:solidFill>
                  <a:srgbClr val="000000"/>
                </a:solidFill>
                <a:latin typeface="Algerian" pitchFamily="82" charset="0"/>
              </a:rPr>
              <a:t>maqomi berildi</a:t>
            </a:r>
            <a:r>
              <a:rPr lang="en-US" sz="4000" b="1">
                <a:solidFill>
                  <a:srgbClr val="000000"/>
                </a:solidFill>
                <a:latin typeface="Algerian" pitchFamily="82" charset="0"/>
              </a:rPr>
              <a:t>.</a:t>
            </a:r>
            <a:r>
              <a:rPr lang="ru-RU" sz="4000" b="1">
                <a:solidFill>
                  <a:srgbClr val="000000"/>
                </a:solidFill>
                <a:latin typeface="Algerian" pitchFamily="82" charset="0"/>
              </a:rPr>
              <a:t> </a:t>
            </a: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5292725" y="2852738"/>
            <a:ext cx="3600450" cy="1584325"/>
          </a:xfrm>
          <a:prstGeom prst="bevel">
            <a:avLst>
              <a:gd name="adj" fmla="val 5648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z-Cyrl-UZ">
                <a:solidFill>
                  <a:srgbClr val="000000"/>
                </a:solidFill>
                <a:latin typeface="Rockwell Extra Bold" pitchFamily="18" charset="0"/>
              </a:rPr>
              <a:t>Barcha davlat hujjati </a:t>
            </a:r>
            <a:endParaRPr lang="en-US">
              <a:solidFill>
                <a:srgbClr val="000000"/>
              </a:solidFill>
              <a:latin typeface="Rockwell Extra Bold" pitchFamily="18" charset="0"/>
            </a:endParaRPr>
          </a:p>
          <a:p>
            <a:pPr algn="ctr"/>
            <a:r>
              <a:rPr lang="en-US">
                <a:solidFill>
                  <a:srgbClr val="000000"/>
                </a:solidFill>
                <a:latin typeface="Rockwell Extra Bold" pitchFamily="18" charset="0"/>
              </a:rPr>
              <a:t>d</a:t>
            </a:r>
            <a:r>
              <a:rPr lang="uz-Cyrl-UZ">
                <a:solidFill>
                  <a:srgbClr val="000000"/>
                </a:solidFill>
                <a:latin typeface="Rockwell Extra Bold" pitchFamily="18" charset="0"/>
              </a:rPr>
              <a:t>avlat tilida yoziladi, </a:t>
            </a:r>
            <a:endParaRPr lang="en-US">
              <a:solidFill>
                <a:srgbClr val="000000"/>
              </a:solidFill>
              <a:latin typeface="Rockwell Extra Bold" pitchFamily="18" charset="0"/>
            </a:endParaRPr>
          </a:p>
          <a:p>
            <a:pPr algn="ctr"/>
            <a:r>
              <a:rPr lang="uz-Cyrl-UZ">
                <a:solidFill>
                  <a:srgbClr val="000000"/>
                </a:solidFill>
                <a:latin typeface="Rockwell Extra Bold" pitchFamily="18" charset="0"/>
              </a:rPr>
              <a:t>yig`in, anjuman</a:t>
            </a:r>
            <a:endParaRPr lang="en-US">
              <a:solidFill>
                <a:srgbClr val="000000"/>
              </a:solidFill>
              <a:latin typeface="Rockwell Extra Bold" pitchFamily="18" charset="0"/>
            </a:endParaRPr>
          </a:p>
          <a:p>
            <a:pPr algn="ctr"/>
            <a:r>
              <a:rPr lang="uz-Cyrl-UZ">
                <a:solidFill>
                  <a:srgbClr val="000000"/>
                </a:solidFill>
                <a:latin typeface="Rockwell Extra Bold" pitchFamily="18" charset="0"/>
              </a:rPr>
              <a:t> va qurultoy shu </a:t>
            </a:r>
            <a:endParaRPr lang="en-US">
              <a:solidFill>
                <a:srgbClr val="000000"/>
              </a:solidFill>
              <a:latin typeface="Rockwell Extra Bold" pitchFamily="18" charset="0"/>
            </a:endParaRPr>
          </a:p>
          <a:p>
            <a:pPr algn="ctr"/>
            <a:r>
              <a:rPr lang="uz-Cyrl-UZ">
                <a:solidFill>
                  <a:srgbClr val="000000"/>
                </a:solidFill>
                <a:latin typeface="Rockwell Extra Bold" pitchFamily="18" charset="0"/>
              </a:rPr>
              <a:t>tilda olib boriladi.</a:t>
            </a:r>
            <a:r>
              <a:rPr lang="ru-RU">
                <a:solidFill>
                  <a:srgbClr val="000000"/>
                </a:solidFill>
                <a:latin typeface="Rockwell Extra Bold" pitchFamily="18" charset="0"/>
              </a:rPr>
              <a:t> </a:t>
            </a: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 rot="-1511172">
            <a:off x="5430838" y="2224088"/>
            <a:ext cx="215900" cy="647700"/>
          </a:xfrm>
          <a:prstGeom prst="upDownArrow">
            <a:avLst>
              <a:gd name="adj1" fmla="val 50000"/>
              <a:gd name="adj2" fmla="val 60000"/>
            </a:avLst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304800" y="381000"/>
            <a:ext cx="8534400" cy="3200400"/>
          </a:xfrm>
          <a:prstGeom prst="flowChartAlternateProcess">
            <a:avLst/>
          </a:prstGeom>
          <a:solidFill>
            <a:srgbClr val="FFCC99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8153400" cy="2743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Qaro ko‘zim kel-u mardumlig‘ emdi fan qilg‘il,</a:t>
            </a:r>
          </a:p>
          <a:p>
            <a:pPr algn="dist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Ko‘zum qarosida mardum kibi Vatan qilg‘il.</a:t>
            </a:r>
          </a:p>
          <a:p>
            <a:pPr algn="dist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Yuzing guliga ko‘ngil ravzasidin yasab gulshan,</a:t>
            </a:r>
          </a:p>
          <a:p>
            <a:pPr algn="dist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Qading niholig‘a jon gulshanin chaman qilgil. </a:t>
            </a:r>
            <a:endParaRPr lang="ru-RU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Arial"/>
              <a:cs typeface="Arial"/>
            </a:endParaRPr>
          </a:p>
        </p:txBody>
      </p:sp>
      <p:pic>
        <p:nvPicPr>
          <p:cNvPr id="47110" name="Picture 6" descr="J0309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3352800" cy="2571750"/>
          </a:xfrm>
          <a:prstGeom prst="rect">
            <a:avLst/>
          </a:prstGeom>
          <a:noFill/>
          <a:ln w="5715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2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06375"/>
            <a:ext cx="8424863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128588" y="2133600"/>
            <a:ext cx="4537075" cy="2016125"/>
          </a:xfrm>
          <a:prstGeom prst="cube">
            <a:avLst>
              <a:gd name="adj" fmla="val 1653"/>
            </a:avLst>
          </a:prstGeom>
          <a:solidFill>
            <a:srgbClr val="FFCCFF"/>
          </a:solidFill>
          <a:ln w="381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  <a:p>
            <a:r>
              <a:rPr lang="en-US" b="1">
                <a:solidFill>
                  <a:srgbClr val="000000"/>
                </a:solidFill>
                <a:latin typeface="Arial" charset="0"/>
              </a:rPr>
              <a:t>So‘zdurki, nishon berur o‘lukka jondin,</a:t>
            </a:r>
          </a:p>
          <a:p>
            <a:r>
              <a:rPr lang="en-US" b="1">
                <a:solidFill>
                  <a:srgbClr val="000000"/>
                </a:solidFill>
                <a:latin typeface="Arial" charset="0"/>
              </a:rPr>
              <a:t>So‘zdurki, berur jong‘a xabar jonondin,</a:t>
            </a:r>
          </a:p>
          <a:p>
            <a:r>
              <a:rPr lang="en-US" b="1">
                <a:solidFill>
                  <a:srgbClr val="000000"/>
                </a:solidFill>
                <a:latin typeface="Arial" charset="0"/>
              </a:rPr>
              <a:t>Insonni so‘z ayladi judo hayvondin,</a:t>
            </a:r>
          </a:p>
          <a:p>
            <a:r>
              <a:rPr lang="en-US" b="1">
                <a:solidFill>
                  <a:srgbClr val="000000"/>
                </a:solidFill>
                <a:latin typeface="Arial" charset="0"/>
              </a:rPr>
              <a:t>Bilkim, guhari sharifroq yo‘q  ondin.</a:t>
            </a:r>
          </a:p>
          <a:p>
            <a:endParaRPr lang="ru-RU" b="1">
              <a:solidFill>
                <a:srgbClr val="000000"/>
              </a:solidFill>
              <a:latin typeface="Arial" charset="0"/>
            </a:endParaRPr>
          </a:p>
          <a:p>
            <a:endParaRPr lang="ru-RU" sz="2000">
              <a:latin typeface="Tahoma" pitchFamily="34" charset="0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4959350" y="2133600"/>
            <a:ext cx="4184650" cy="2016125"/>
          </a:xfrm>
          <a:prstGeom prst="cube">
            <a:avLst>
              <a:gd name="adj" fmla="val 1023"/>
            </a:avLst>
          </a:prstGeom>
          <a:gradFill rotWithShape="1">
            <a:gsLst>
              <a:gs pos="0">
                <a:srgbClr val="FFCCFF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Ko‘ngul durji ichra guhar so‘zdurur,</a:t>
            </a:r>
          </a:p>
          <a:p>
            <a:pPr algn="ctr"/>
            <a:endParaRPr lang="en-US" sz="500" b="1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Boshar gulshanida samar so‘zdurur</a:t>
            </a:r>
            <a:endParaRPr lang="ru-RU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1547813" y="4797425"/>
            <a:ext cx="5472112" cy="1152525"/>
          </a:xfrm>
          <a:prstGeom prst="cube">
            <a:avLst>
              <a:gd name="adj" fmla="val 16065"/>
            </a:avLst>
          </a:prstGeom>
          <a:gradFill rotWithShape="1">
            <a:gsLst>
              <a:gs pos="0">
                <a:srgbClr val="FFCCFF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Rockwell Extra Bold" pitchFamily="18" charset="0"/>
              </a:rPr>
              <a:t>Tiling birla ko‘nglingni bir tut.</a:t>
            </a:r>
            <a:endParaRPr lang="ru-RU" sz="2000" b="1">
              <a:solidFill>
                <a:srgbClr val="000000"/>
              </a:solidFill>
              <a:latin typeface="Rockwell Extra Bold" pitchFamily="18" charset="0"/>
            </a:endParaRPr>
          </a:p>
        </p:txBody>
      </p:sp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7993063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Alisher  Navoiy  so‘z </a:t>
            </a:r>
          </a:p>
          <a:p>
            <a:pPr algn="ctr"/>
            <a:r>
              <a:rPr lang="en-US" sz="3600" kern="10" spc="-36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qudrati  haqida</a:t>
            </a:r>
            <a:endParaRPr lang="ru-RU" sz="3600" kern="10" spc="-360">
              <a:ln w="381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46088" name="Picture 8" descr="J03095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365625"/>
            <a:ext cx="1508125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152400" y="3733800"/>
            <a:ext cx="184150" cy="366713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b="1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95288" y="892175"/>
            <a:ext cx="8208962" cy="31400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500" b="1">
                <a:solidFill>
                  <a:srgbClr val="000000"/>
                </a:solidFill>
                <a:latin typeface="Bodoni MT Black" pitchFamily="18" charset="0"/>
              </a:rPr>
              <a:t>SO‘Z  GUHARIG‘A ERUR ONCHA SHARAF –</a:t>
            </a:r>
          </a:p>
          <a:p>
            <a:pPr algn="just"/>
            <a:endParaRPr lang="en-US" sz="1000" b="1">
              <a:solidFill>
                <a:srgbClr val="000000"/>
              </a:solidFill>
              <a:latin typeface="Bodoni MT Black" pitchFamily="18" charset="0"/>
            </a:endParaRPr>
          </a:p>
          <a:p>
            <a:pPr algn="just"/>
            <a:r>
              <a:rPr lang="en-US" sz="2500" b="1">
                <a:solidFill>
                  <a:srgbClr val="000000"/>
                </a:solidFill>
                <a:latin typeface="Bodoni MT Black" pitchFamily="18" charset="0"/>
              </a:rPr>
              <a:t>KIM, BO‘LA OLMAS ANGA GAVHAR SADAF.</a:t>
            </a:r>
          </a:p>
          <a:p>
            <a:pPr algn="just"/>
            <a:endParaRPr lang="en-US" sz="1000" b="1">
              <a:solidFill>
                <a:srgbClr val="000000"/>
              </a:solidFill>
              <a:latin typeface="Bodoni MT Black" pitchFamily="18" charset="0"/>
            </a:endParaRPr>
          </a:p>
          <a:p>
            <a:pPr algn="just"/>
            <a:r>
              <a:rPr lang="en-US" sz="2500" b="1">
                <a:solidFill>
                  <a:srgbClr val="000000"/>
                </a:solidFill>
                <a:latin typeface="Bodoni MT Black" pitchFamily="18" charset="0"/>
              </a:rPr>
              <a:t>TO‘RT SADAF GAVHARINING DURJI UL,</a:t>
            </a:r>
          </a:p>
          <a:p>
            <a:pPr algn="just"/>
            <a:endParaRPr lang="en-US" sz="1000" b="1">
              <a:solidFill>
                <a:srgbClr val="000000"/>
              </a:solidFill>
              <a:latin typeface="Bodoni MT Black" pitchFamily="18" charset="0"/>
            </a:endParaRPr>
          </a:p>
          <a:p>
            <a:pPr algn="just"/>
            <a:r>
              <a:rPr lang="en-US" sz="2500" b="1">
                <a:solidFill>
                  <a:srgbClr val="000000"/>
                </a:solidFill>
                <a:latin typeface="Bodoni MT Black" pitchFamily="18" charset="0"/>
              </a:rPr>
              <a:t>YETTI FALAK AXTARINING BURJI UL.</a:t>
            </a:r>
          </a:p>
          <a:p>
            <a:pPr algn="just"/>
            <a:endParaRPr lang="en-US" sz="1000" b="1">
              <a:solidFill>
                <a:srgbClr val="000000"/>
              </a:solidFill>
              <a:latin typeface="Bodoni MT Black" pitchFamily="18" charset="0"/>
            </a:endParaRPr>
          </a:p>
          <a:p>
            <a:pPr algn="just"/>
            <a:r>
              <a:rPr lang="en-US" sz="2500" b="1">
                <a:solidFill>
                  <a:srgbClr val="000000"/>
                </a:solidFill>
                <a:latin typeface="Bodoni MT Black" pitchFamily="18" charset="0"/>
              </a:rPr>
              <a:t>BOG‘CHAI DAHRKI YUZ TOZA GUL,</a:t>
            </a:r>
          </a:p>
          <a:p>
            <a:pPr algn="just"/>
            <a:endParaRPr lang="en-US" sz="1000" b="1">
              <a:solidFill>
                <a:srgbClr val="000000"/>
              </a:solidFill>
              <a:latin typeface="Bodoni MT Black" pitchFamily="18" charset="0"/>
            </a:endParaRPr>
          </a:p>
          <a:p>
            <a:pPr algn="just"/>
            <a:r>
              <a:rPr lang="en-US" sz="2500" b="1">
                <a:solidFill>
                  <a:srgbClr val="000000"/>
                </a:solidFill>
                <a:latin typeface="Bodoni MT Black" pitchFamily="18" charset="0"/>
              </a:rPr>
              <a:t>TOPTI QAYONKIM NAZAR ETTI KO‘NGUL…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708400" y="4652963"/>
            <a:ext cx="500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>
                <a:solidFill>
                  <a:srgbClr val="33CCFF"/>
                </a:solidFill>
                <a:latin typeface="Tahoma" pitchFamily="34" charset="0"/>
              </a:rPr>
              <a:t>А.</a:t>
            </a:r>
            <a:r>
              <a:rPr lang="en-US" sz="2000" b="1">
                <a:solidFill>
                  <a:srgbClr val="33CCFF"/>
                </a:solidFill>
                <a:latin typeface="Tahoma" pitchFamily="34" charset="0"/>
              </a:rPr>
              <a:t>Navoiy “Hayrat-ul abror” dostoni</a:t>
            </a:r>
            <a:endParaRPr lang="ru-RU" sz="2000" b="1">
              <a:solidFill>
                <a:srgbClr val="33CCFF"/>
              </a:solidFill>
              <a:latin typeface="Tahoma" pitchFamily="34" charset="0"/>
            </a:endParaRPr>
          </a:p>
        </p:txBody>
      </p:sp>
      <p:pic>
        <p:nvPicPr>
          <p:cNvPr id="37896" name="Picture 8" descr="J0309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508500"/>
            <a:ext cx="2159000" cy="165576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AutoShape 6" descr="Полотно"/>
          <p:cNvSpPr>
            <a:spLocks noChangeArrowheads="1"/>
          </p:cNvSpPr>
          <p:nvPr/>
        </p:nvSpPr>
        <p:spPr bwMode="auto">
          <a:xfrm>
            <a:off x="3505200" y="304800"/>
            <a:ext cx="4724400" cy="1676400"/>
          </a:xfrm>
          <a:prstGeom prst="wedgeRoundRectCallout">
            <a:avLst>
              <a:gd name="adj1" fmla="val -41769"/>
              <a:gd name="adj2" fmla="val 113259"/>
              <a:gd name="adj3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/>
            <a:endParaRPr lang="ru-RU"/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4419600" y="457200"/>
            <a:ext cx="29718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Hur</a:t>
            </a:r>
            <a:endParaRPr lang="ru-RU" sz="24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 flipV="1">
            <a:off x="609600" y="4800600"/>
            <a:ext cx="8305800" cy="1676400"/>
          </a:xfrm>
          <a:prstGeom prst="ribbon2">
            <a:avLst>
              <a:gd name="adj1" fmla="val 7296"/>
              <a:gd name="adj2" fmla="val 70111"/>
            </a:avLst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ru-RU" sz="2000" b="1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>
            <a:off x="2362200" y="5029200"/>
            <a:ext cx="510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muborak</a:t>
            </a:r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30732" name="Picture 12" descr="gul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1447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2057400" y="3276600"/>
            <a:ext cx="5791200" cy="1295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sz="5400">
                <a:latin typeface="Arial" charset="0"/>
              </a:rPr>
              <a:t>24  yoshing</a:t>
            </a:r>
            <a:endParaRPr lang="ru-RU" sz="5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сканирование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10600" cy="59356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5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713788" cy="60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4963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323850" y="692150"/>
            <a:ext cx="8280400" cy="1512888"/>
          </a:xfrm>
          <a:prstGeom prst="cube">
            <a:avLst>
              <a:gd name="adj" fmla="val 10282"/>
            </a:avLst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rgbClr val="000000"/>
                </a:solidFill>
                <a:latin typeface="Informal Roman" pitchFamily="66" charset="0"/>
              </a:rPr>
              <a:t>Oqil chin so‘zdin o‘zgani demas,</a:t>
            </a:r>
          </a:p>
          <a:p>
            <a:pPr algn="just"/>
            <a:r>
              <a:rPr lang="en-US" sz="3600" b="1">
                <a:solidFill>
                  <a:srgbClr val="000000"/>
                </a:solidFill>
                <a:latin typeface="Informal Roman" pitchFamily="66" charset="0"/>
              </a:rPr>
              <a:t>Ammo barcha chinni ham demak-oqil ishi emas. </a:t>
            </a:r>
            <a:endParaRPr lang="ru-RU" sz="3600" b="1">
              <a:solidFill>
                <a:srgbClr val="000000"/>
              </a:solidFill>
              <a:latin typeface="Informal Roman" pitchFamily="66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1258888" y="2492375"/>
            <a:ext cx="6842125" cy="1584325"/>
          </a:xfrm>
          <a:prstGeom prst="cube">
            <a:avLst>
              <a:gd name="adj" fmla="val 10282"/>
            </a:avLst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1"/>
          </a:gra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latin typeface="Brush Script MT" pitchFamily="66" charset="0"/>
              </a:rPr>
              <a:t>     </a:t>
            </a:r>
            <a:r>
              <a:rPr lang="en-US" sz="4000" b="1">
                <a:solidFill>
                  <a:srgbClr val="000000"/>
                </a:solidFill>
                <a:latin typeface="Informal Roman" pitchFamily="66" charset="0"/>
              </a:rPr>
              <a:t>Tilga ixtiyorsiz - elga e’tiborsiz.</a:t>
            </a:r>
            <a:r>
              <a:rPr lang="en-US" sz="4000" b="1">
                <a:solidFill>
                  <a:srgbClr val="000000"/>
                </a:solidFill>
                <a:latin typeface="Brush Script MT" pitchFamily="66" charset="0"/>
              </a:rPr>
              <a:t> </a:t>
            </a:r>
            <a:endParaRPr lang="ru-RU" sz="4000" b="1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2411413" y="4508500"/>
            <a:ext cx="6119812" cy="1439863"/>
          </a:xfrm>
          <a:prstGeom prst="cube">
            <a:avLst>
              <a:gd name="adj" fmla="val 10282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0000"/>
                </a:solidFill>
                <a:latin typeface="Informal Roman" pitchFamily="66" charset="0"/>
              </a:rPr>
              <a:t>Og‘izga kelganni demak nodonning ishi, </a:t>
            </a:r>
          </a:p>
          <a:p>
            <a:r>
              <a:rPr lang="en-US" sz="3200" b="1">
                <a:solidFill>
                  <a:srgbClr val="000000"/>
                </a:solidFill>
                <a:latin typeface="Informal Roman" pitchFamily="66" charset="0"/>
              </a:rPr>
              <a:t>Olig‘a kelganni emak hayvonning ishi.</a:t>
            </a:r>
            <a:endParaRPr lang="ru-RU" sz="3200" b="1">
              <a:solidFill>
                <a:srgbClr val="000000"/>
              </a:solidFill>
              <a:latin typeface="Informal Roman" pitchFamily="66" charset="0"/>
            </a:endParaRPr>
          </a:p>
        </p:txBody>
      </p:sp>
      <p:pic>
        <p:nvPicPr>
          <p:cNvPr id="52231" name="Picture 7" descr="J01953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13325"/>
            <a:ext cx="1582737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AutoShape 4" descr="Песок"/>
          <p:cNvSpPr>
            <a:spLocks noChangeArrowheads="1"/>
          </p:cNvSpPr>
          <p:nvPr/>
        </p:nvSpPr>
        <p:spPr bwMode="auto">
          <a:xfrm>
            <a:off x="500063" y="0"/>
            <a:ext cx="7842250" cy="2098675"/>
          </a:xfrm>
          <a:prstGeom prst="horizontalScroll">
            <a:avLst>
              <a:gd name="adj" fmla="val 25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1219200" y="762000"/>
            <a:ext cx="6872288" cy="666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2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erlin Sans FB Demi"/>
              </a:rPr>
              <a:t>DONOLAR SO‘Z HAQIDA</a:t>
            </a:r>
            <a:endParaRPr lang="ru-RU" sz="3200" b="1" kern="1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143000" y="1752600"/>
            <a:ext cx="6985000" cy="24653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sz="2400" b="1">
                <a:solidFill>
                  <a:srgbClr val="000000"/>
                </a:solidFill>
                <a:latin typeface="Informal Roman" pitchFamily="66" charset="0"/>
              </a:rPr>
              <a:t>So‘z-buyuk narsa. Shuning uchun han buyukki, so‘z bilan odamlarni birlashtirish, so‘z orqali ularni bir-birlari bilan yuzko‘rmas qilib yuborish mumkin, so‘z bilan mehr qozonish, so‘z bilan nafrat va adovatga yo‘liqish mumkin. Odamlarni bir-biridan ajratadigan so‘zni aytishdan saqlan.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Informal Roman" pitchFamily="66" charset="0"/>
              </a:rPr>
              <a:t>					</a:t>
            </a:r>
            <a:r>
              <a:rPr lang="en-US" sz="2400" b="1">
                <a:solidFill>
                  <a:srgbClr val="000000"/>
                </a:solidFill>
                <a:latin typeface="Informal Roman" pitchFamily="66" charset="0"/>
              </a:rPr>
              <a:t>L.N.Tolstoy</a:t>
            </a:r>
            <a:endParaRPr lang="ru-RU" sz="2400" b="1">
              <a:solidFill>
                <a:srgbClr val="000000"/>
              </a:solidFill>
              <a:latin typeface="Informal Roman" pitchFamily="66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914400" y="4343400"/>
            <a:ext cx="5834063" cy="8540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sz="2000" b="1">
                <a:solidFill>
                  <a:srgbClr val="000000"/>
                </a:solidFill>
                <a:latin typeface="Informal Roman" pitchFamily="66" charset="0"/>
              </a:rPr>
              <a:t>Qayerdaki so‘z tirik ekan, u yerda hali ish ham o‘lmagan.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Informal Roman" pitchFamily="66" charset="0"/>
              </a:rPr>
              <a:t>					</a:t>
            </a:r>
            <a:r>
              <a:rPr lang="en-US" sz="2000" b="1">
                <a:solidFill>
                  <a:srgbClr val="000000"/>
                </a:solidFill>
                <a:latin typeface="Informal Roman" pitchFamily="66" charset="0"/>
              </a:rPr>
              <a:t>A.I.Gertsen</a:t>
            </a:r>
            <a:endParaRPr lang="ru-RU" sz="2000" b="1">
              <a:solidFill>
                <a:srgbClr val="000000"/>
              </a:solidFill>
              <a:latin typeface="Informal Roman" pitchFamily="66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28600" y="5394325"/>
            <a:ext cx="7632700" cy="13112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Informal Roman" pitchFamily="66" charset="0"/>
              </a:rPr>
              <a:t>So‘zdan kuchliroq narsa yo‘q. O‘tkir dalil va yuksak fikrlar safini yorib o‘tish mumkin emas. So‘z yovuzlarni yakson etadi, qal’alarni yiqadi. U ko‘zga ko‘rinmas qurol. So‘z bo‘lmasa, dunyo dag‘al kuchlar qo‘lida qolar edi.   					A.Frans</a:t>
            </a:r>
            <a:endParaRPr lang="ru-RU" sz="2000" b="1">
              <a:solidFill>
                <a:srgbClr val="000000"/>
              </a:solidFill>
              <a:latin typeface="Informal Roman" pitchFamily="66" charset="0"/>
            </a:endParaRPr>
          </a:p>
        </p:txBody>
      </p:sp>
      <p:pic>
        <p:nvPicPr>
          <p:cNvPr id="53257" name="Picture 9" descr="quill_pen_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2205038"/>
            <a:ext cx="1944687" cy="29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Рисунок 4" descr="C:\Users\teacher\Desktop\спорт\img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2350" cy="652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755650" y="404813"/>
            <a:ext cx="7200900" cy="253047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Script MT Bold" pitchFamily="66" charset="0"/>
              </a:rPr>
              <a:t>Men tinglagan allar yodi,</a:t>
            </a:r>
          </a:p>
          <a:p>
            <a:r>
              <a:rPr lang="en-US" sz="4000">
                <a:solidFill>
                  <a:srgbClr val="000000"/>
                </a:solidFill>
                <a:latin typeface="Script MT Bold" pitchFamily="66" charset="0"/>
              </a:rPr>
              <a:t>Yuragimda ilizdek botgan.</a:t>
            </a:r>
          </a:p>
          <a:p>
            <a:r>
              <a:rPr lang="en-US" sz="4000">
                <a:solidFill>
                  <a:srgbClr val="000000"/>
                </a:solidFill>
                <a:latin typeface="Script MT Bold" pitchFamily="66" charset="0"/>
              </a:rPr>
              <a:t>Ilk so‘zimni aytganim chog‘i,</a:t>
            </a:r>
          </a:p>
          <a:p>
            <a:r>
              <a:rPr lang="en-US" sz="4000">
                <a:solidFill>
                  <a:srgbClr val="000000"/>
                </a:solidFill>
                <a:latin typeface="Script MT Bold" pitchFamily="66" charset="0"/>
              </a:rPr>
              <a:t>Boshim uzra oppoq tong otgan.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676400" y="3352800"/>
            <a:ext cx="7200900" cy="25304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Script MT Bold" pitchFamily="66" charset="0"/>
              </a:rPr>
              <a:t>Shu yog‘duga yo‘g‘rilgan tilim,</a:t>
            </a:r>
          </a:p>
          <a:p>
            <a:r>
              <a:rPr lang="en-US" sz="4000">
                <a:solidFill>
                  <a:srgbClr val="000000"/>
                </a:solidFill>
                <a:latin typeface="Script MT Bold" pitchFamily="66" charset="0"/>
              </a:rPr>
              <a:t>Chashmalarda poklanib chiqqan.</a:t>
            </a:r>
          </a:p>
          <a:p>
            <a:r>
              <a:rPr lang="en-US" sz="4000">
                <a:solidFill>
                  <a:srgbClr val="000000"/>
                </a:solidFill>
                <a:latin typeface="Script MT Bold" pitchFamily="66" charset="0"/>
              </a:rPr>
              <a:t>Vatan, senga qilaman ta’zim,</a:t>
            </a:r>
          </a:p>
          <a:p>
            <a:r>
              <a:rPr lang="en-US" sz="4000">
                <a:solidFill>
                  <a:srgbClr val="000000"/>
                </a:solidFill>
                <a:latin typeface="Script MT Bold" pitchFamily="66" charset="0"/>
              </a:rPr>
              <a:t>Sen-ku meni so‘z bilan tuqqan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scan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713787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Наво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408737" cy="6408737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1 (5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41300"/>
            <a:ext cx="8839200" cy="58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33400" y="228600"/>
            <a:ext cx="3657600" cy="441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FF99"/>
              </a:gs>
              <a:gs pos="50000">
                <a:srgbClr val="FFFF66"/>
              </a:gs>
              <a:gs pos="100000">
                <a:srgbClr val="99FF99"/>
              </a:gs>
            </a:gsLst>
            <a:lin ang="2700000" scaled="1"/>
          </a:gradFill>
          <a:ln w="1270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r>
              <a:rPr lang="en-US" sz="2800" b="1" i="1">
                <a:solidFill>
                  <a:srgbClr val="333300"/>
                </a:solidFill>
                <a:latin typeface="Tahoma" pitchFamily="34" charset="0"/>
              </a:rPr>
              <a:t>O’zbekiston</a:t>
            </a:r>
          </a:p>
          <a:p>
            <a:pPr marL="342900" indent="-342900" algn="ctr"/>
            <a:r>
              <a:rPr lang="en-US" sz="2800" b="1" i="1">
                <a:solidFill>
                  <a:srgbClr val="333300"/>
                </a:solidFill>
                <a:latin typeface="Tahoma" pitchFamily="34" charset="0"/>
              </a:rPr>
              <a:t>Respublikasi </a:t>
            </a:r>
          </a:p>
          <a:p>
            <a:pPr marL="342900" indent="-342900" algn="ctr"/>
            <a:r>
              <a:rPr lang="en-US" sz="2800" b="1" i="1">
                <a:solidFill>
                  <a:srgbClr val="333300"/>
                </a:solidFill>
                <a:latin typeface="Tahoma" pitchFamily="34" charset="0"/>
              </a:rPr>
              <a:t>Konstitutsiyasi</a:t>
            </a:r>
            <a:endParaRPr lang="ru-RU" sz="2800" b="1" i="1">
              <a:solidFill>
                <a:srgbClr val="333300"/>
              </a:solidFill>
              <a:latin typeface="Tahoma" pitchFamily="34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724400" y="228600"/>
            <a:ext cx="3581400" cy="3505200"/>
          </a:xfrm>
          <a:prstGeom prst="verticalScroll">
            <a:avLst>
              <a:gd name="adj" fmla="val 12500"/>
            </a:avLst>
          </a:prstGeom>
          <a:solidFill>
            <a:srgbClr val="FF99CC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152" name="AutoShape 8" descr="Водяные капли"/>
          <p:cNvSpPr>
            <a:spLocks noChangeArrowheads="1"/>
          </p:cNvSpPr>
          <p:nvPr/>
        </p:nvSpPr>
        <p:spPr bwMode="auto">
          <a:xfrm>
            <a:off x="990600" y="4953000"/>
            <a:ext cx="7620000" cy="1447800"/>
          </a:xfrm>
          <a:prstGeom prst="cube">
            <a:avLst>
              <a:gd name="adj" fmla="val 16065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6600FF"/>
                </a:solidFill>
                <a:latin typeface="Rockwell Extra Bold" pitchFamily="18" charset="0"/>
              </a:rPr>
              <a:t>O’zbek tili Davlat tilidir</a:t>
            </a:r>
            <a:endParaRPr lang="ru-RU" sz="4000" b="1">
              <a:solidFill>
                <a:srgbClr val="6600FF"/>
              </a:solidFill>
              <a:latin typeface="Rockwell Extra Bold" pitchFamily="18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4648200" y="3886200"/>
            <a:ext cx="2376488" cy="762000"/>
          </a:xfrm>
          <a:custGeom>
            <a:avLst/>
            <a:gdLst>
              <a:gd name="G0" fmla="+- 8888 0 0"/>
              <a:gd name="G1" fmla="+- 17661 0 0"/>
              <a:gd name="G2" fmla="+- 7695 0 0"/>
              <a:gd name="G3" fmla="*/ 8888 1 2"/>
              <a:gd name="G4" fmla="+- G3 10800 0"/>
              <a:gd name="G5" fmla="+- 21600 8888 17661"/>
              <a:gd name="G6" fmla="+- 17661 7695 0"/>
              <a:gd name="G7" fmla="*/ G6 1 2"/>
              <a:gd name="G8" fmla="*/ 17661 2 1"/>
              <a:gd name="G9" fmla="+- G8 0 21600"/>
              <a:gd name="G10" fmla="+- G5 0 G4"/>
              <a:gd name="G11" fmla="+- 8888 0 G4"/>
              <a:gd name="G12" fmla="*/ G2 G10 G11"/>
              <a:gd name="T0" fmla="*/ 15244 w 21600"/>
              <a:gd name="T1" fmla="*/ 0 h 21600"/>
              <a:gd name="T2" fmla="*/ 8888 w 21600"/>
              <a:gd name="T3" fmla="*/ 7695 h 21600"/>
              <a:gd name="T4" fmla="*/ 7695 w 21600"/>
              <a:gd name="T5" fmla="*/ 8888 h 21600"/>
              <a:gd name="T6" fmla="*/ 0 w 21600"/>
              <a:gd name="T7" fmla="*/ 15244 h 21600"/>
              <a:gd name="T8" fmla="*/ 7695 w 21600"/>
              <a:gd name="T9" fmla="*/ 21600 h 21600"/>
              <a:gd name="T10" fmla="*/ 12678 w 21600"/>
              <a:gd name="T11" fmla="*/ 17661 h 21600"/>
              <a:gd name="T12" fmla="*/ 17661 w 21600"/>
              <a:gd name="T13" fmla="*/ 12678 h 21600"/>
              <a:gd name="T14" fmla="*/ 21600 w 21600"/>
              <a:gd name="T15" fmla="*/ 7695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244" y="0"/>
                </a:moveTo>
                <a:lnTo>
                  <a:pt x="8888" y="7695"/>
                </a:lnTo>
                <a:lnTo>
                  <a:pt x="12827" y="7695"/>
                </a:lnTo>
                <a:lnTo>
                  <a:pt x="12827" y="12827"/>
                </a:lnTo>
                <a:lnTo>
                  <a:pt x="7695" y="12827"/>
                </a:lnTo>
                <a:lnTo>
                  <a:pt x="7695" y="8888"/>
                </a:lnTo>
                <a:lnTo>
                  <a:pt x="0" y="15244"/>
                </a:lnTo>
                <a:lnTo>
                  <a:pt x="7695" y="21600"/>
                </a:lnTo>
                <a:lnTo>
                  <a:pt x="7695" y="17661"/>
                </a:lnTo>
                <a:lnTo>
                  <a:pt x="17661" y="17661"/>
                </a:lnTo>
                <a:lnTo>
                  <a:pt x="17661" y="7695"/>
                </a:lnTo>
                <a:lnTo>
                  <a:pt x="21600" y="7695"/>
                </a:lnTo>
                <a:close/>
              </a:path>
            </a:pathLst>
          </a:custGeom>
          <a:solidFill>
            <a:srgbClr val="CC99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5486400" y="990600"/>
            <a:ext cx="20574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Rockwell Extra Bold"/>
              </a:rPr>
              <a:t>1-bo'lim </a:t>
            </a:r>
          </a:p>
          <a:p>
            <a:pPr algn="ctr"/>
            <a:r>
              <a:rPr lang="en-U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Rockwell Extra Bold"/>
              </a:rPr>
              <a:t>4-modda</a:t>
            </a:r>
            <a:endParaRPr lang="ru-RU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1 (6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Раъно-9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276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раъно 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3276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Раъно-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28194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3 октябр 2013 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>
            <a:fillRect/>
          </a:stretch>
        </p:blipFill>
        <p:spPr bwMode="auto">
          <a:xfrm>
            <a:off x="5562600" y="1951038"/>
            <a:ext cx="28194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33400" y="0"/>
            <a:ext cx="7842250" cy="1717675"/>
          </a:xfrm>
          <a:prstGeom prst="horizontalScroll">
            <a:avLst>
              <a:gd name="adj" fmla="val 25000"/>
            </a:avLst>
          </a:prstGeom>
          <a:solidFill>
            <a:schemeClr val="accent1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O’sarova Ra’noning VIII “B” sinfda ona tili fanidan </a:t>
            </a:r>
          </a:p>
          <a:p>
            <a:pPr algn="ctr"/>
            <a:r>
              <a:rPr lang="en-US" b="1">
                <a:solidFill>
                  <a:srgbClr val="FF3300"/>
                </a:solidFill>
              </a:rPr>
              <a:t>o’tkazgan ochiq darsdan lavhalar</a:t>
            </a:r>
            <a:endParaRPr lang="ru-RU" b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179388" y="188913"/>
            <a:ext cx="8785225" cy="1439862"/>
          </a:xfrm>
          <a:prstGeom prst="flowChartPunchedTape">
            <a:avLst/>
          </a:prstGeom>
          <a:solidFill>
            <a:srgbClr val="FFCCFF"/>
          </a:solidFill>
          <a:ln w="57150">
            <a:solidFill>
              <a:srgbClr val="101E1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8659813" cy="7191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O‘zbek xalqi tarixida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keng foydalanib kelingan yozuvlar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395288" y="1773238"/>
            <a:ext cx="3816350" cy="2592387"/>
          </a:xfrm>
          <a:prstGeom prst="irregularSeal1">
            <a:avLst/>
          </a:prstGeom>
          <a:gradFill rotWithShape="1">
            <a:gsLst>
              <a:gs pos="0">
                <a:srgbClr val="D38CDA"/>
              </a:gs>
              <a:gs pos="100000">
                <a:srgbClr val="00CCFF"/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182E27"/>
                </a:solidFill>
                <a:latin typeface="Tahoma" pitchFamily="34" charset="0"/>
              </a:rPr>
              <a:t>Runik yoki O‘rxun –Enasoy</a:t>
            </a:r>
          </a:p>
          <a:p>
            <a:pPr algn="ctr"/>
            <a:r>
              <a:rPr lang="en-US">
                <a:solidFill>
                  <a:srgbClr val="182E27"/>
                </a:solidFill>
                <a:latin typeface="Tahoma" pitchFamily="34" charset="0"/>
              </a:rPr>
              <a:t>yozuvi</a:t>
            </a:r>
            <a:endParaRPr lang="ru-RU">
              <a:solidFill>
                <a:srgbClr val="182E27"/>
              </a:solidFill>
              <a:latin typeface="Tahoma" pitchFamily="34" charset="0"/>
            </a:endParaRP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284663" y="1484313"/>
            <a:ext cx="3457575" cy="1873250"/>
          </a:xfrm>
          <a:prstGeom prst="irregularSeal1">
            <a:avLst/>
          </a:prstGeom>
          <a:gradFill rotWithShape="1">
            <a:gsLst>
              <a:gs pos="0">
                <a:srgbClr val="D38CDA"/>
              </a:gs>
              <a:gs pos="100000">
                <a:srgbClr val="00CCFF"/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182E27"/>
                </a:solidFill>
                <a:latin typeface="Tahoma" pitchFamily="34" charset="0"/>
              </a:rPr>
              <a:t>Uyg‘ur yozuvi</a:t>
            </a:r>
            <a:endParaRPr lang="ru-RU">
              <a:solidFill>
                <a:srgbClr val="182E27"/>
              </a:solidFill>
              <a:latin typeface="Tahoma" pitchFamily="34" charset="0"/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5686425" y="2997200"/>
            <a:ext cx="3457575" cy="1873250"/>
          </a:xfrm>
          <a:prstGeom prst="irregularSeal1">
            <a:avLst/>
          </a:prstGeom>
          <a:gradFill rotWithShape="1">
            <a:gsLst>
              <a:gs pos="0">
                <a:srgbClr val="D38CDA"/>
              </a:gs>
              <a:gs pos="100000">
                <a:srgbClr val="00CCFF"/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182E27"/>
                </a:solidFill>
                <a:latin typeface="Tahoma" pitchFamily="34" charset="0"/>
              </a:rPr>
              <a:t>Arab yozuvi</a:t>
            </a:r>
            <a:endParaRPr lang="ru-RU">
              <a:solidFill>
                <a:srgbClr val="182E27"/>
              </a:solidFill>
              <a:latin typeface="Tahoma" pitchFamily="34" charset="0"/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79388" y="4292600"/>
            <a:ext cx="3457575" cy="2305050"/>
          </a:xfrm>
          <a:prstGeom prst="irregularSeal1">
            <a:avLst/>
          </a:prstGeom>
          <a:gradFill rotWithShape="1">
            <a:gsLst>
              <a:gs pos="0">
                <a:srgbClr val="D38CDA"/>
              </a:gs>
              <a:gs pos="100000">
                <a:srgbClr val="00CCFF"/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182E27"/>
                </a:solidFill>
                <a:latin typeface="Tahoma" pitchFamily="34" charset="0"/>
              </a:rPr>
              <a:t>Lotin yozuviga </a:t>
            </a:r>
          </a:p>
          <a:p>
            <a:pPr algn="ctr"/>
            <a:r>
              <a:rPr lang="en-US">
                <a:solidFill>
                  <a:srgbClr val="182E27"/>
                </a:solidFill>
                <a:latin typeface="Tahoma" pitchFamily="34" charset="0"/>
              </a:rPr>
              <a:t>asoslangan o‘zbek </a:t>
            </a:r>
          </a:p>
          <a:p>
            <a:pPr algn="ctr"/>
            <a:r>
              <a:rPr lang="en-US">
                <a:solidFill>
                  <a:srgbClr val="182E27"/>
                </a:solidFill>
                <a:latin typeface="Tahoma" pitchFamily="34" charset="0"/>
              </a:rPr>
              <a:t>alifbosi</a:t>
            </a:r>
            <a:endParaRPr lang="ru-RU">
              <a:solidFill>
                <a:srgbClr val="182E27"/>
              </a:solidFill>
              <a:latin typeface="Tahoma" pitchFamily="34" charset="0"/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5651500" y="4984750"/>
            <a:ext cx="3276600" cy="1873250"/>
          </a:xfrm>
          <a:prstGeom prst="irregularSeal1">
            <a:avLst/>
          </a:prstGeom>
          <a:gradFill rotWithShape="1">
            <a:gsLst>
              <a:gs pos="0">
                <a:srgbClr val="D38CDA"/>
              </a:gs>
              <a:gs pos="100000">
                <a:srgbClr val="00CCFF"/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182E27"/>
                </a:solidFill>
                <a:latin typeface="Tahoma" pitchFamily="34" charset="0"/>
              </a:rPr>
              <a:t>Kiril yozuvi </a:t>
            </a:r>
            <a:endParaRPr lang="ru-RU">
              <a:solidFill>
                <a:srgbClr val="182E27"/>
              </a:solidFill>
              <a:latin typeface="Tahoma" pitchFamily="34" charset="0"/>
            </a:endParaRP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2916238" y="3644900"/>
            <a:ext cx="3457575" cy="1873250"/>
          </a:xfrm>
          <a:prstGeom prst="irregularSeal1">
            <a:avLst/>
          </a:prstGeom>
          <a:gradFill rotWithShape="1">
            <a:gsLst>
              <a:gs pos="0">
                <a:srgbClr val="D38CDA"/>
              </a:gs>
              <a:gs pos="100000">
                <a:srgbClr val="00CCFF"/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182E27"/>
                </a:solidFill>
                <a:latin typeface="Tahoma" pitchFamily="34" charset="0"/>
              </a:rPr>
              <a:t>Lotin yozuvi</a:t>
            </a:r>
            <a:endParaRPr lang="ru-RU">
              <a:solidFill>
                <a:srgbClr val="182E27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 descr="Водяные капли"/>
          <p:cNvSpPr>
            <a:spLocks noChangeArrowheads="1" noChangeShapeType="1" noTextEdit="1"/>
          </p:cNvSpPr>
          <p:nvPr/>
        </p:nvSpPr>
        <p:spPr bwMode="auto">
          <a:xfrm>
            <a:off x="179388" y="66675"/>
            <a:ext cx="8713787" cy="2879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Gill Sans Ultra Bold"/>
              </a:rPr>
              <a:t>O‘zbek tilining</a:t>
            </a:r>
          </a:p>
          <a:p>
            <a:pPr algn="ctr"/>
            <a:r>
              <a:rPr lang="en-US" sz="3600" kern="10" spc="-36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Gill Sans Ultra Bold"/>
              </a:rPr>
              <a:t> taraqqiyot bosqichlari</a:t>
            </a:r>
            <a:endParaRPr lang="ru-RU" sz="3600" kern="10" spc="-360">
              <a:ln w="254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dist="125724" dir="18900000" algn="ctr" rotWithShape="0">
                  <a:srgbClr val="000099"/>
                </a:outerShdw>
              </a:effectLst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50825" y="3213100"/>
            <a:ext cx="82089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42900"/>
            <a:r>
              <a:rPr lang="uz-Cyrl-UZ" sz="2000" b="1">
                <a:solidFill>
                  <a:srgbClr val="66FFCC"/>
                </a:solidFill>
                <a:latin typeface="Algerian" pitchFamily="82" charset="0"/>
              </a:rPr>
              <a:t>1</a:t>
            </a:r>
            <a:r>
              <a:rPr lang="uz-Cyrl-UZ" sz="2000" b="1">
                <a:solidFill>
                  <a:srgbClr val="66FFCC"/>
                </a:solidFill>
                <a:latin typeface="BalticaUzbek" pitchFamily="2" charset="0"/>
              </a:rPr>
              <a:t>. Qadimgi turkiy adabiy til (VII asrdan – XIII asrgacha). </a:t>
            </a:r>
            <a:endParaRPr lang="ru-RU" sz="2000" b="1">
              <a:solidFill>
                <a:srgbClr val="66FFCC"/>
              </a:solidFill>
              <a:latin typeface="BalticaUzbek" pitchFamily="2" charset="0"/>
            </a:endParaRPr>
          </a:p>
          <a:p>
            <a:pPr indent="342900"/>
            <a:r>
              <a:rPr lang="uz-Cyrl-UZ" sz="2000" b="1">
                <a:solidFill>
                  <a:srgbClr val="66FFCC"/>
                </a:solidFill>
                <a:latin typeface="BalticaUzbek" pitchFamily="2" charset="0"/>
              </a:rPr>
              <a:t>2. Eski o`zbek adabiy tili (XIII–XIV asrdan – XIX asrning </a:t>
            </a:r>
            <a:r>
              <a:rPr lang="ru-RU" sz="2000" b="1">
                <a:solidFill>
                  <a:srgbClr val="66FFCC"/>
                </a:solidFill>
                <a:latin typeface="BalticaUzbek" pitchFamily="2" charset="0"/>
              </a:rPr>
              <a:t>      </a:t>
            </a:r>
            <a:r>
              <a:rPr lang="uz-Cyrl-UZ" sz="2000" b="1">
                <a:solidFill>
                  <a:srgbClr val="66FFCC"/>
                </a:solidFill>
                <a:latin typeface="BalticaUzbek" pitchFamily="2" charset="0"/>
              </a:rPr>
              <a:t>ikkinchi yarmigacha). </a:t>
            </a:r>
            <a:endParaRPr lang="ru-RU" sz="2000" b="1">
              <a:solidFill>
                <a:srgbClr val="66FFCC"/>
              </a:solidFill>
              <a:latin typeface="BalticaUzbek" pitchFamily="2" charset="0"/>
            </a:endParaRPr>
          </a:p>
          <a:p>
            <a:pPr indent="342900"/>
            <a:r>
              <a:rPr lang="uz-Cyrl-UZ" sz="2000" b="1">
                <a:solidFill>
                  <a:srgbClr val="66FFCC"/>
                </a:solidFill>
                <a:latin typeface="BalticaUzbek" pitchFamily="2" charset="0"/>
              </a:rPr>
              <a:t>3. Hozirgi o`zbek adabiy tili (XIX asrning ikkinchi yarmidan </a:t>
            </a:r>
            <a:r>
              <a:rPr lang="en-US" sz="2000" b="1">
                <a:solidFill>
                  <a:srgbClr val="66FFCC"/>
                </a:solidFill>
                <a:latin typeface="BalticaUzbek" pitchFamily="2" charset="0"/>
              </a:rPr>
              <a:t>   </a:t>
            </a:r>
            <a:r>
              <a:rPr lang="uz-Cyrl-UZ" sz="2000" b="1">
                <a:solidFill>
                  <a:srgbClr val="66FFCC"/>
                </a:solidFill>
                <a:latin typeface="BalticaUzbek" pitchFamily="2" charset="0"/>
              </a:rPr>
              <a:t>hozirgacha). </a:t>
            </a:r>
            <a:endParaRPr lang="ru-RU" sz="2000" b="1">
              <a:solidFill>
                <a:srgbClr val="66FFCC"/>
              </a:solidFill>
              <a:latin typeface="BalticaUzbek" pitchFamily="2" charset="0"/>
            </a:endParaRPr>
          </a:p>
          <a:p>
            <a:pPr indent="342900"/>
            <a:r>
              <a:rPr lang="en-US" sz="2000" b="1">
                <a:solidFill>
                  <a:srgbClr val="66FFCC"/>
                </a:solidFill>
                <a:latin typeface="BalticaUzbek" pitchFamily="2" charset="0"/>
              </a:rPr>
              <a:t>     </a:t>
            </a:r>
            <a:r>
              <a:rPr lang="uz-Cyrl-UZ" sz="2000" b="1">
                <a:solidFill>
                  <a:srgbClr val="66FFCC"/>
                </a:solidFill>
                <a:latin typeface="BalticaUzbek" pitchFamily="2" charset="0"/>
              </a:rPr>
              <a:t>O</a:t>
            </a:r>
            <a:r>
              <a:rPr lang="en-US" sz="2000" b="1">
                <a:solidFill>
                  <a:srgbClr val="66FFCC"/>
                </a:solidFill>
                <a:latin typeface="BalticaUzbek" pitchFamily="2" charset="0"/>
              </a:rPr>
              <a:t>‘</a:t>
            </a:r>
            <a:r>
              <a:rPr lang="uz-Cyrl-UZ" sz="2000" b="1">
                <a:solidFill>
                  <a:srgbClr val="66FFCC"/>
                </a:solidFill>
                <a:latin typeface="BalticaUzbek" pitchFamily="2" charset="0"/>
              </a:rPr>
              <a:t>rta maktab darsligida quyidagicha: </a:t>
            </a:r>
            <a:endParaRPr lang="en-US" sz="2000" b="1">
              <a:solidFill>
                <a:srgbClr val="66FFCC"/>
              </a:solidFill>
              <a:latin typeface="BalticaUzbek" pitchFamily="2" charset="0"/>
            </a:endParaRPr>
          </a:p>
          <a:p>
            <a:pPr indent="342900">
              <a:buFontTx/>
              <a:buAutoNum type="arabicPeriod"/>
            </a:pPr>
            <a:r>
              <a:rPr lang="uz-Cyrl-UZ" sz="2000" b="1">
                <a:solidFill>
                  <a:srgbClr val="66FFCC"/>
                </a:solidFill>
                <a:latin typeface="BalticaUzbek" pitchFamily="2" charset="0"/>
              </a:rPr>
              <a:t>Qadimgi turkiy til; </a:t>
            </a:r>
            <a:endParaRPr lang="en-US" sz="2000" b="1">
              <a:solidFill>
                <a:srgbClr val="66FFCC"/>
              </a:solidFill>
              <a:latin typeface="BalticaUzbek" pitchFamily="2" charset="0"/>
            </a:endParaRPr>
          </a:p>
          <a:p>
            <a:pPr indent="342900">
              <a:buFontTx/>
              <a:buAutoNum type="arabicPeriod"/>
            </a:pPr>
            <a:r>
              <a:rPr lang="uz-Cyrl-UZ" sz="2000" b="1">
                <a:solidFill>
                  <a:srgbClr val="66FFCC"/>
                </a:solidFill>
                <a:latin typeface="BalticaUzbek" pitchFamily="2" charset="0"/>
              </a:rPr>
              <a:t>Eski turkiy til; </a:t>
            </a:r>
            <a:endParaRPr lang="en-US" sz="2000" b="1">
              <a:solidFill>
                <a:srgbClr val="66FFCC"/>
              </a:solidFill>
              <a:latin typeface="BalticaUzbek" pitchFamily="2" charset="0"/>
            </a:endParaRPr>
          </a:p>
          <a:p>
            <a:pPr indent="342900">
              <a:buFontTx/>
              <a:buAutoNum type="arabicPeriod"/>
            </a:pPr>
            <a:r>
              <a:rPr lang="uz-Cyrl-UZ" sz="2000" b="1">
                <a:solidFill>
                  <a:srgbClr val="66FFCC"/>
                </a:solidFill>
                <a:latin typeface="BalticaUzbek" pitchFamily="2" charset="0"/>
              </a:rPr>
              <a:t>Eski o`zbek adabiy tili; </a:t>
            </a:r>
            <a:endParaRPr lang="en-US" sz="2000" b="1">
              <a:solidFill>
                <a:srgbClr val="66FFCC"/>
              </a:solidFill>
              <a:latin typeface="BalticaUzbek" pitchFamily="2" charset="0"/>
            </a:endParaRPr>
          </a:p>
          <a:p>
            <a:pPr indent="342900">
              <a:buFontTx/>
              <a:buAutoNum type="arabicPeriod"/>
            </a:pPr>
            <a:r>
              <a:rPr lang="uz-Cyrl-UZ" sz="2000" b="1">
                <a:solidFill>
                  <a:srgbClr val="66FFCC"/>
                </a:solidFill>
                <a:latin typeface="BalticaUzbek" pitchFamily="2" charset="0"/>
              </a:rPr>
              <a:t>Hozirgi o`zbek adabiy tili. </a:t>
            </a:r>
          </a:p>
        </p:txBody>
      </p:sp>
      <p:pic>
        <p:nvPicPr>
          <p:cNvPr id="34822" name="Picture 6" descr="J0195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582737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quill_pen_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59175"/>
            <a:ext cx="1944688" cy="29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AutoShape 4" descr="Джинсовая ткань"/>
          <p:cNvSpPr>
            <a:spLocks noChangeArrowheads="1"/>
          </p:cNvSpPr>
          <p:nvPr/>
        </p:nvSpPr>
        <p:spPr bwMode="auto">
          <a:xfrm>
            <a:off x="468313" y="692150"/>
            <a:ext cx="8208962" cy="2016125"/>
          </a:xfrm>
          <a:prstGeom prst="foldedCorner">
            <a:avLst>
              <a:gd name="adj" fmla="val 2591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900113" y="908050"/>
            <a:ext cx="7343775" cy="12969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Harrington"/>
              </a:rPr>
              <a:t>Qadimgi turkiy til</a:t>
            </a:r>
          </a:p>
          <a:p>
            <a:pPr algn="ctr"/>
            <a:r>
              <a:rPr lang="en-US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Harrington"/>
              </a:rPr>
              <a:t>XI-XIV asrlar</a:t>
            </a:r>
            <a:endParaRPr lang="ru-RU" sz="3600" b="1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</a:endParaRPr>
          </a:p>
        </p:txBody>
      </p:sp>
      <p:sp>
        <p:nvSpPr>
          <p:cNvPr id="35846" name="AutoShape 6" descr="Белый мрамор"/>
          <p:cNvSpPr>
            <a:spLocks noChangeArrowheads="1"/>
          </p:cNvSpPr>
          <p:nvPr/>
        </p:nvSpPr>
        <p:spPr bwMode="auto">
          <a:xfrm>
            <a:off x="323850" y="2997200"/>
            <a:ext cx="2519363" cy="1152525"/>
          </a:xfrm>
          <a:prstGeom prst="flowChartMagneticDisk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990033"/>
                </a:solidFill>
                <a:latin typeface="Tahoma" pitchFamily="34" charset="0"/>
              </a:rPr>
              <a:t>Yusuf Xos Hojibning</a:t>
            </a:r>
          </a:p>
          <a:p>
            <a:pPr algn="ctr"/>
            <a:r>
              <a:rPr lang="uz-Cyrl-UZ">
                <a:solidFill>
                  <a:srgbClr val="990033"/>
                </a:solidFill>
                <a:latin typeface="Tahoma" pitchFamily="34" charset="0"/>
              </a:rPr>
              <a:t>«Qutadg`u bilig»</a:t>
            </a:r>
            <a:r>
              <a:rPr lang="en-US">
                <a:solidFill>
                  <a:srgbClr val="990033"/>
                </a:solidFill>
                <a:latin typeface="Tahoma" pitchFamily="34" charset="0"/>
              </a:rPr>
              <a:t> asari</a:t>
            </a:r>
            <a:r>
              <a:rPr lang="uz-Cyrl-UZ">
                <a:latin typeface="Tahoma" pitchFamily="34" charset="0"/>
              </a:rPr>
              <a:t> </a:t>
            </a:r>
            <a:endParaRPr lang="ru-RU">
              <a:latin typeface="Tahoma" pitchFamily="34" charset="0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 rot="8589575">
            <a:off x="2916238" y="2997200"/>
            <a:ext cx="1000125" cy="131763"/>
          </a:xfrm>
          <a:prstGeom prst="rightArrow">
            <a:avLst>
              <a:gd name="adj1" fmla="val 50000"/>
              <a:gd name="adj2" fmla="val 189758"/>
            </a:avLst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 rot="2253015">
            <a:off x="5364163" y="2997200"/>
            <a:ext cx="1000125" cy="131763"/>
          </a:xfrm>
          <a:prstGeom prst="rightArrow">
            <a:avLst>
              <a:gd name="adj1" fmla="val 50000"/>
              <a:gd name="adj2" fmla="val 189758"/>
            </a:avLst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 rot="5400000">
            <a:off x="3779837" y="3644901"/>
            <a:ext cx="1871663" cy="144462"/>
          </a:xfrm>
          <a:prstGeom prst="rightArrow">
            <a:avLst>
              <a:gd name="adj1" fmla="val 50000"/>
              <a:gd name="adj2" fmla="val 323902"/>
            </a:avLst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 rot="8018980">
            <a:off x="1760538" y="3962400"/>
            <a:ext cx="3349625" cy="130175"/>
          </a:xfrm>
          <a:prstGeom prst="rightArrow">
            <a:avLst>
              <a:gd name="adj1" fmla="val 50000"/>
              <a:gd name="adj2" fmla="val 643293"/>
            </a:avLst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 rot="3226969">
            <a:off x="4198938" y="3983037"/>
            <a:ext cx="3024188" cy="144463"/>
          </a:xfrm>
          <a:prstGeom prst="rightArrow">
            <a:avLst>
              <a:gd name="adj1" fmla="val 50000"/>
              <a:gd name="adj2" fmla="val 523350"/>
            </a:avLst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52" name="AutoShape 12" descr="Белый мрамор"/>
          <p:cNvSpPr>
            <a:spLocks noChangeArrowheads="1"/>
          </p:cNvSpPr>
          <p:nvPr/>
        </p:nvSpPr>
        <p:spPr bwMode="auto">
          <a:xfrm>
            <a:off x="6372225" y="2997200"/>
            <a:ext cx="2519363" cy="1152525"/>
          </a:xfrm>
          <a:prstGeom prst="flowChartMagneticDisk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990033"/>
                </a:solidFill>
                <a:latin typeface="Tahoma" pitchFamily="34" charset="0"/>
              </a:rPr>
              <a:t>Ahmad Yugnakiyning </a:t>
            </a:r>
          </a:p>
          <a:p>
            <a:pPr algn="ctr"/>
            <a:r>
              <a:rPr lang="uz-Cyrl-UZ">
                <a:solidFill>
                  <a:srgbClr val="990033"/>
                </a:solidFill>
                <a:latin typeface="Tahoma" pitchFamily="34" charset="0"/>
              </a:rPr>
              <a:t>«Hibatul haqoyiq»</a:t>
            </a:r>
            <a:r>
              <a:rPr lang="en-US">
                <a:solidFill>
                  <a:srgbClr val="990033"/>
                </a:solidFill>
                <a:latin typeface="Tahoma" pitchFamily="34" charset="0"/>
              </a:rPr>
              <a:t> asari</a:t>
            </a:r>
            <a:endParaRPr lang="ru-RU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35853" name="AutoShape 13" descr="Белый мрамор"/>
          <p:cNvSpPr>
            <a:spLocks noChangeArrowheads="1"/>
          </p:cNvSpPr>
          <p:nvPr/>
        </p:nvSpPr>
        <p:spPr bwMode="auto">
          <a:xfrm>
            <a:off x="3419475" y="4724400"/>
            <a:ext cx="2519363" cy="1152525"/>
          </a:xfrm>
          <a:prstGeom prst="flowChartMagneticDisk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990033"/>
                </a:solidFill>
                <a:latin typeface="Tahoma" pitchFamily="34" charset="0"/>
              </a:rPr>
              <a:t>Xorazmiyning </a:t>
            </a:r>
          </a:p>
          <a:p>
            <a:pPr algn="ctr"/>
            <a:r>
              <a:rPr lang="uz-Cyrl-UZ">
                <a:solidFill>
                  <a:srgbClr val="990033"/>
                </a:solidFill>
                <a:latin typeface="Tahoma" pitchFamily="34" charset="0"/>
              </a:rPr>
              <a:t>«Muhabbatnoma»</a:t>
            </a:r>
            <a:r>
              <a:rPr lang="en-US">
                <a:solidFill>
                  <a:srgbClr val="990033"/>
                </a:solidFill>
                <a:latin typeface="Tahoma" pitchFamily="34" charset="0"/>
              </a:rPr>
              <a:t> asari</a:t>
            </a:r>
            <a:r>
              <a:rPr lang="uz-Cyrl-UZ">
                <a:solidFill>
                  <a:srgbClr val="990033"/>
                </a:solidFill>
                <a:latin typeface="Tahoma" pitchFamily="34" charset="0"/>
              </a:rPr>
              <a:t> </a:t>
            </a:r>
            <a:endParaRPr lang="ru-RU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35854" name="AutoShape 14" descr="Белый мрамор"/>
          <p:cNvSpPr>
            <a:spLocks noChangeArrowheads="1"/>
          </p:cNvSpPr>
          <p:nvPr/>
        </p:nvSpPr>
        <p:spPr bwMode="auto">
          <a:xfrm>
            <a:off x="468313" y="5300663"/>
            <a:ext cx="2735262" cy="1296987"/>
          </a:xfrm>
          <a:prstGeom prst="flowChartMagneticDisk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500">
              <a:solidFill>
                <a:srgbClr val="990033"/>
              </a:solidFill>
              <a:latin typeface="Tahoma" pitchFamily="34" charset="0"/>
            </a:endParaRPr>
          </a:p>
          <a:p>
            <a:pPr algn="ctr"/>
            <a:r>
              <a:rPr lang="en-US">
                <a:solidFill>
                  <a:srgbClr val="990033"/>
                </a:solidFill>
                <a:latin typeface="Tahoma" pitchFamily="34" charset="0"/>
              </a:rPr>
              <a:t>Mahmud Qoshg‘ariyning</a:t>
            </a:r>
          </a:p>
          <a:p>
            <a:pPr algn="ctr"/>
            <a:r>
              <a:rPr lang="uz-Cyrl-UZ">
                <a:solidFill>
                  <a:srgbClr val="990033"/>
                </a:solidFill>
                <a:latin typeface="Tahoma" pitchFamily="34" charset="0"/>
              </a:rPr>
              <a:t>«Devonu lug`otit­turk»</a:t>
            </a:r>
            <a:r>
              <a:rPr lang="en-US">
                <a:solidFill>
                  <a:srgbClr val="990033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>
                <a:solidFill>
                  <a:srgbClr val="990033"/>
                </a:solidFill>
                <a:latin typeface="Tahoma" pitchFamily="34" charset="0"/>
              </a:rPr>
              <a:t>asari</a:t>
            </a:r>
            <a:r>
              <a:rPr lang="uz-Cyrl-UZ">
                <a:solidFill>
                  <a:srgbClr val="990033"/>
                </a:solidFill>
                <a:latin typeface="Tahoma" pitchFamily="34" charset="0"/>
              </a:rPr>
              <a:t> </a:t>
            </a:r>
            <a:endParaRPr lang="ru-RU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35855" name="AutoShape 15" descr="Белый мрамор"/>
          <p:cNvSpPr>
            <a:spLocks noChangeArrowheads="1"/>
          </p:cNvSpPr>
          <p:nvPr/>
        </p:nvSpPr>
        <p:spPr bwMode="auto">
          <a:xfrm>
            <a:off x="6227763" y="5300663"/>
            <a:ext cx="2735262" cy="1296987"/>
          </a:xfrm>
          <a:prstGeom prst="flowChartMagneticDisk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500">
              <a:solidFill>
                <a:srgbClr val="990033"/>
              </a:solidFill>
              <a:latin typeface="Tahoma" pitchFamily="34" charset="0"/>
            </a:endParaRPr>
          </a:p>
          <a:p>
            <a:pPr algn="ctr"/>
            <a:r>
              <a:rPr lang="en-US">
                <a:solidFill>
                  <a:srgbClr val="990033"/>
                </a:solidFill>
                <a:latin typeface="Tahoma" pitchFamily="34" charset="0"/>
              </a:rPr>
              <a:t>Burhoniddin Rabg‘uziyning</a:t>
            </a:r>
          </a:p>
          <a:p>
            <a:pPr algn="ctr"/>
            <a:r>
              <a:rPr lang="en-US">
                <a:solidFill>
                  <a:srgbClr val="990033"/>
                </a:solidFill>
                <a:latin typeface="Tahoma" pitchFamily="34" charset="0"/>
              </a:rPr>
              <a:t>“Qissas-ul Rabg‘uziy” asari </a:t>
            </a:r>
            <a:endParaRPr lang="ru-RU">
              <a:solidFill>
                <a:srgbClr val="990033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077200" cy="15636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Eski o‘zbek adabiy tili</a:t>
            </a:r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870" name="_s1039"/>
          <p:cNvSpPr>
            <a:spLocks noChangeArrowheads="1"/>
          </p:cNvSpPr>
          <p:nvPr/>
        </p:nvSpPr>
        <p:spPr bwMode="auto">
          <a:xfrm>
            <a:off x="3203575" y="1412875"/>
            <a:ext cx="2470150" cy="6064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Alisher Navoiy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“Xamsa”</a:t>
            </a:r>
            <a:endParaRPr lang="ru-RU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6871" name="_s1040"/>
          <p:cNvSpPr>
            <a:spLocks noChangeArrowheads="1"/>
          </p:cNvSpPr>
          <p:nvPr/>
        </p:nvSpPr>
        <p:spPr bwMode="auto">
          <a:xfrm>
            <a:off x="323850" y="5957888"/>
            <a:ext cx="2468563" cy="606425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Maxmur g‘azallari</a:t>
            </a:r>
            <a:endParaRPr lang="ru-RU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872" name="_s1041"/>
          <p:cNvSpPr>
            <a:spLocks noChangeArrowheads="1"/>
          </p:cNvSpPr>
          <p:nvPr/>
        </p:nvSpPr>
        <p:spPr bwMode="auto">
          <a:xfrm>
            <a:off x="3203575" y="5957888"/>
            <a:ext cx="2470150" cy="606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Turdi Farog‘iy</a:t>
            </a:r>
            <a:endParaRPr lang="ru-RU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873" name="_s1042"/>
          <p:cNvSpPr>
            <a:spLocks noChangeArrowheads="1"/>
          </p:cNvSpPr>
          <p:nvPr/>
        </p:nvSpPr>
        <p:spPr bwMode="auto">
          <a:xfrm>
            <a:off x="6084888" y="5957888"/>
            <a:ext cx="2468562" cy="606425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Munis Xorazmiy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g‘azallari</a:t>
            </a:r>
            <a:endParaRPr lang="ru-RU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874" name="_s1043"/>
          <p:cNvSpPr>
            <a:spLocks noChangeArrowheads="1"/>
          </p:cNvSpPr>
          <p:nvPr/>
        </p:nvSpPr>
        <p:spPr bwMode="auto">
          <a:xfrm>
            <a:off x="1558925" y="2322513"/>
            <a:ext cx="2468563" cy="60483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Zahiriddin Muhammad 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Bobur “Boburnoma”</a:t>
            </a:r>
            <a:endParaRPr lang="ru-RU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875" name="_s1044"/>
          <p:cNvSpPr>
            <a:spLocks noChangeArrowheads="1"/>
          </p:cNvSpPr>
          <p:nvPr/>
        </p:nvSpPr>
        <p:spPr bwMode="auto">
          <a:xfrm>
            <a:off x="4849813" y="2322513"/>
            <a:ext cx="2468562" cy="60483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Tahoma" pitchFamily="34" charset="0"/>
              </a:rPr>
              <a:t>Alisher Navoiy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Tahoma" pitchFamily="34" charset="0"/>
              </a:rPr>
              <a:t>“Tarixi muluki Ajam”</a:t>
            </a:r>
            <a:endParaRPr lang="ru-RU" sz="16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6876" name="_s1045"/>
          <p:cNvSpPr>
            <a:spLocks noChangeArrowheads="1"/>
          </p:cNvSpPr>
          <p:nvPr/>
        </p:nvSpPr>
        <p:spPr bwMode="auto">
          <a:xfrm>
            <a:off x="1558925" y="3230563"/>
            <a:ext cx="2468563" cy="6064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Nodirabegim 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“Firoqnoma” </a:t>
            </a:r>
            <a:endParaRPr lang="ru-RU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877" name="_s1046"/>
          <p:cNvSpPr>
            <a:spLocks noChangeArrowheads="1"/>
          </p:cNvSpPr>
          <p:nvPr/>
        </p:nvSpPr>
        <p:spPr bwMode="auto">
          <a:xfrm>
            <a:off x="4849813" y="3230563"/>
            <a:ext cx="2468562" cy="604837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Ogahiy 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“Ta’viz ul-oshiqin”</a:t>
            </a:r>
            <a:endParaRPr lang="ru-RU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878" name="_s1048"/>
          <p:cNvSpPr>
            <a:spLocks noChangeArrowheads="1"/>
          </p:cNvSpPr>
          <p:nvPr/>
        </p:nvSpPr>
        <p:spPr bwMode="auto">
          <a:xfrm>
            <a:off x="4849813" y="4140200"/>
            <a:ext cx="2468562" cy="6064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Uvaysiy 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chistonlari</a:t>
            </a:r>
            <a:endParaRPr lang="ru-RU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879" name="_s1050"/>
          <p:cNvSpPr>
            <a:spLocks noChangeArrowheads="1"/>
          </p:cNvSpPr>
          <p:nvPr/>
        </p:nvSpPr>
        <p:spPr bwMode="auto">
          <a:xfrm>
            <a:off x="4849813" y="5049838"/>
            <a:ext cx="2468562" cy="604837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Tahoma" pitchFamily="34" charset="0"/>
              </a:rPr>
              <a:t>Mashrab g‘azallari</a:t>
            </a:r>
            <a:endParaRPr lang="ru-RU" sz="16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6880" name="_s1047"/>
          <p:cNvSpPr>
            <a:spLocks noChangeArrowheads="1"/>
          </p:cNvSpPr>
          <p:nvPr/>
        </p:nvSpPr>
        <p:spPr bwMode="auto">
          <a:xfrm>
            <a:off x="1558925" y="4140200"/>
            <a:ext cx="2468563" cy="6032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Gulxaniy 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“Zarbulmasal”</a:t>
            </a:r>
            <a:endParaRPr lang="ru-RU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881" name="_s1049"/>
          <p:cNvSpPr>
            <a:spLocks noChangeArrowheads="1"/>
          </p:cNvSpPr>
          <p:nvPr/>
        </p:nvSpPr>
        <p:spPr bwMode="auto">
          <a:xfrm>
            <a:off x="1558925" y="5049838"/>
            <a:ext cx="2468563" cy="60325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Shermuham Munis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“Munis ul-ushshoq”</a:t>
            </a:r>
            <a:endParaRPr lang="ru-RU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36882" name="_s1028"/>
          <p:cNvCxnSpPr>
            <a:cxnSpLocks noChangeShapeType="1"/>
          </p:cNvCxnSpPr>
          <p:nvPr/>
        </p:nvCxnSpPr>
        <p:spPr bwMode="auto">
          <a:xfrm rot="10800000">
            <a:off x="4438650" y="2019300"/>
            <a:ext cx="411163" cy="3332163"/>
          </a:xfrm>
          <a:prstGeom prst="bentConnector2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3" name="_s1029"/>
          <p:cNvCxnSpPr>
            <a:cxnSpLocks noChangeShapeType="1"/>
          </p:cNvCxnSpPr>
          <p:nvPr/>
        </p:nvCxnSpPr>
        <p:spPr bwMode="auto">
          <a:xfrm flipV="1">
            <a:off x="4027488" y="2019300"/>
            <a:ext cx="411162" cy="3332163"/>
          </a:xfrm>
          <a:prstGeom prst="bentConnector2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4" name="_s1030"/>
          <p:cNvCxnSpPr>
            <a:cxnSpLocks noChangeShapeType="1"/>
          </p:cNvCxnSpPr>
          <p:nvPr/>
        </p:nvCxnSpPr>
        <p:spPr bwMode="auto">
          <a:xfrm rot="10800000">
            <a:off x="4438650" y="2019300"/>
            <a:ext cx="411163" cy="2424113"/>
          </a:xfrm>
          <a:prstGeom prst="bentConnector2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5" name="_s1031"/>
          <p:cNvCxnSpPr>
            <a:cxnSpLocks noChangeShapeType="1"/>
          </p:cNvCxnSpPr>
          <p:nvPr/>
        </p:nvCxnSpPr>
        <p:spPr bwMode="auto">
          <a:xfrm flipV="1">
            <a:off x="4027488" y="2019300"/>
            <a:ext cx="411162" cy="2420938"/>
          </a:xfrm>
          <a:prstGeom prst="bentConnector2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6" name="_s1032"/>
          <p:cNvCxnSpPr>
            <a:cxnSpLocks noChangeShapeType="1"/>
          </p:cNvCxnSpPr>
          <p:nvPr/>
        </p:nvCxnSpPr>
        <p:spPr bwMode="auto">
          <a:xfrm rot="10800000">
            <a:off x="4438650" y="2019300"/>
            <a:ext cx="411163" cy="1514475"/>
          </a:xfrm>
          <a:prstGeom prst="bentConnector2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7" name="_s1033"/>
          <p:cNvCxnSpPr>
            <a:cxnSpLocks noChangeShapeType="1"/>
          </p:cNvCxnSpPr>
          <p:nvPr/>
        </p:nvCxnSpPr>
        <p:spPr bwMode="auto">
          <a:xfrm flipV="1">
            <a:off x="4027488" y="2019300"/>
            <a:ext cx="411162" cy="1514475"/>
          </a:xfrm>
          <a:prstGeom prst="bentConnector2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8" name="_s1034"/>
          <p:cNvCxnSpPr>
            <a:cxnSpLocks noChangeShapeType="1"/>
          </p:cNvCxnSpPr>
          <p:nvPr/>
        </p:nvCxnSpPr>
        <p:spPr bwMode="auto">
          <a:xfrm rot="10800000">
            <a:off x="4438650" y="2019300"/>
            <a:ext cx="411163" cy="606425"/>
          </a:xfrm>
          <a:prstGeom prst="bentConnector2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9" name="_s1035"/>
          <p:cNvCxnSpPr>
            <a:cxnSpLocks noChangeShapeType="1"/>
          </p:cNvCxnSpPr>
          <p:nvPr/>
        </p:nvCxnSpPr>
        <p:spPr bwMode="auto">
          <a:xfrm flipV="1">
            <a:off x="4027488" y="2019300"/>
            <a:ext cx="411162" cy="606425"/>
          </a:xfrm>
          <a:prstGeom prst="bentConnector2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0" name="_s1036"/>
          <p:cNvCxnSpPr>
            <a:cxnSpLocks noChangeShapeType="1"/>
          </p:cNvCxnSpPr>
          <p:nvPr/>
        </p:nvCxnSpPr>
        <p:spPr bwMode="auto">
          <a:xfrm rot="5400000" flipH="1">
            <a:off x="3909219" y="2548731"/>
            <a:ext cx="3938588" cy="2879725"/>
          </a:xfrm>
          <a:prstGeom prst="bentConnector3">
            <a:avLst>
              <a:gd name="adj1" fmla="val 2903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1" name="_s1038"/>
          <p:cNvCxnSpPr>
            <a:cxnSpLocks noChangeShapeType="1"/>
          </p:cNvCxnSpPr>
          <p:nvPr/>
        </p:nvCxnSpPr>
        <p:spPr bwMode="auto">
          <a:xfrm rot="16200000">
            <a:off x="1029494" y="2548731"/>
            <a:ext cx="3938588" cy="2879725"/>
          </a:xfrm>
          <a:prstGeom prst="bentConnector3">
            <a:avLst>
              <a:gd name="adj1" fmla="val 2903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57200" y="2057400"/>
            <a:ext cx="3733800" cy="4572000"/>
          </a:xfrm>
          <a:prstGeom prst="bevel">
            <a:avLst>
              <a:gd name="adj" fmla="val 10713"/>
            </a:avLst>
          </a:prstGeom>
          <a:gradFill rotWithShape="1">
            <a:gsLst>
              <a:gs pos="0">
                <a:schemeClr val="hlink"/>
              </a:gs>
              <a:gs pos="50000">
                <a:srgbClr val="FFFF66"/>
              </a:gs>
              <a:gs pos="100000">
                <a:schemeClr val="hlink"/>
              </a:gs>
            </a:gsLst>
            <a:lin ang="2700000" scaled="1"/>
          </a:gradFill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r>
              <a:rPr lang="en-US" sz="3200" b="1" i="1">
                <a:solidFill>
                  <a:srgbClr val="333300"/>
                </a:solidFill>
                <a:latin typeface="Tahoma" pitchFamily="34" charset="0"/>
              </a:rPr>
              <a:t>“Devonu </a:t>
            </a:r>
          </a:p>
          <a:p>
            <a:pPr marL="342900" indent="-342900" algn="ctr"/>
            <a:r>
              <a:rPr lang="en-US" sz="3200" b="1" i="1">
                <a:solidFill>
                  <a:srgbClr val="333300"/>
                </a:solidFill>
                <a:latin typeface="Tahoma" pitchFamily="34" charset="0"/>
              </a:rPr>
              <a:t>lug’otit-turk”</a:t>
            </a:r>
            <a:endParaRPr lang="ru-RU" sz="3200" b="1" i="1">
              <a:solidFill>
                <a:srgbClr val="333300"/>
              </a:solidFill>
              <a:latin typeface="Tahoma" pitchFamily="34" charset="0"/>
            </a:endParaRPr>
          </a:p>
        </p:txBody>
      </p:sp>
      <p:sp>
        <p:nvSpPr>
          <p:cNvPr id="7173" name="AutoShape 5" descr="Песок"/>
          <p:cNvSpPr>
            <a:spLocks noChangeArrowheads="1"/>
          </p:cNvSpPr>
          <p:nvPr/>
        </p:nvSpPr>
        <p:spPr bwMode="auto">
          <a:xfrm>
            <a:off x="1066800" y="0"/>
            <a:ext cx="7537450" cy="1981200"/>
          </a:xfrm>
          <a:prstGeom prst="horizontalScroll">
            <a:avLst>
              <a:gd name="adj" fmla="val 1534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7239000" cy="990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2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99FF99"/>
                    </a:gs>
                    <a:gs pos="100000">
                      <a:srgbClr val="FFCCFF"/>
                    </a:gs>
                  </a:gsLst>
                  <a:lin ang="189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erlin Sans FB Demi"/>
              </a:rPr>
              <a:t>Mahmud Qoshg'ariy</a:t>
            </a:r>
            <a:endParaRPr lang="ru-RU" sz="3200" b="1" kern="1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FF"/>
                  </a:gs>
                  <a:gs pos="50000">
                    <a:srgbClr val="99FF99"/>
                  </a:gs>
                  <a:gs pos="100000">
                    <a:srgbClr val="FFCCFF"/>
                  </a:gs>
                </a:gsLst>
                <a:lin ang="189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5029200" y="2286000"/>
            <a:ext cx="3886200" cy="3505200"/>
          </a:xfrm>
          <a:prstGeom prst="wedgeRoundRectCallout">
            <a:avLst>
              <a:gd name="adj1" fmla="val -64542"/>
              <a:gd name="adj2" fmla="val 31884"/>
              <a:gd name="adj3" fmla="val 16667"/>
            </a:avLst>
          </a:prstGeom>
          <a:solidFill>
            <a:srgbClr val="CC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Men turklar, turkmanlar,</a:t>
            </a:r>
          </a:p>
          <a:p>
            <a:pPr algn="ctr"/>
            <a:endParaRPr lang="en-US" sz="800" b="1">
              <a:solidFill>
                <a:srgbClr val="000000"/>
              </a:solidFill>
            </a:endParaRPr>
          </a:p>
          <a:p>
            <a:pPr algn="ctr"/>
            <a:r>
              <a:rPr lang="en-US" sz="800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chigillar, qirg’izlarning</a:t>
            </a:r>
          </a:p>
          <a:p>
            <a:pPr algn="ctr"/>
            <a:endParaRPr lang="en-US" sz="800" b="1">
              <a:solidFill>
                <a:srgbClr val="000000"/>
              </a:solidFill>
            </a:endParaRPr>
          </a:p>
          <a:p>
            <a:pPr algn="ctr"/>
            <a:r>
              <a:rPr lang="en-US" b="1">
                <a:solidFill>
                  <a:srgbClr val="000000"/>
                </a:solidFill>
              </a:rPr>
              <a:t> shaharlarini, qishloq va</a:t>
            </a:r>
          </a:p>
          <a:p>
            <a:pPr algn="ctr"/>
            <a:endParaRPr lang="en-US" sz="800" b="1">
              <a:solidFill>
                <a:srgbClr val="000000"/>
              </a:solidFill>
            </a:endParaRPr>
          </a:p>
          <a:p>
            <a:pPr algn="ctr"/>
            <a:r>
              <a:rPr lang="en-US" b="1">
                <a:solidFill>
                  <a:srgbClr val="000000"/>
                </a:solidFill>
              </a:rPr>
              <a:t> yaylovlarini ko’p yillar </a:t>
            </a:r>
          </a:p>
          <a:p>
            <a:pPr algn="ctr"/>
            <a:endParaRPr lang="en-US" sz="800" b="1">
              <a:solidFill>
                <a:srgbClr val="000000"/>
              </a:solidFill>
            </a:endParaRPr>
          </a:p>
          <a:p>
            <a:pPr algn="ctr"/>
            <a:r>
              <a:rPr lang="en-US" b="1">
                <a:solidFill>
                  <a:srgbClr val="000000"/>
                </a:solidFill>
              </a:rPr>
              <a:t>kezib chiqdim, lug’atlarini</a:t>
            </a:r>
          </a:p>
          <a:p>
            <a:pPr algn="ctr"/>
            <a:endParaRPr lang="en-US" sz="800" b="1">
              <a:solidFill>
                <a:srgbClr val="000000"/>
              </a:solidFill>
            </a:endParaRPr>
          </a:p>
          <a:p>
            <a:pPr algn="ctr"/>
            <a:r>
              <a:rPr lang="en-US" b="1">
                <a:solidFill>
                  <a:srgbClr val="000000"/>
                </a:solidFill>
              </a:rPr>
              <a:t> to’pladim, turli xil so’z </a:t>
            </a:r>
          </a:p>
          <a:p>
            <a:pPr algn="ctr"/>
            <a:endParaRPr lang="en-US" sz="800" b="1">
              <a:solidFill>
                <a:srgbClr val="000000"/>
              </a:solidFill>
            </a:endParaRPr>
          </a:p>
          <a:p>
            <a:pPr algn="ctr"/>
            <a:r>
              <a:rPr lang="en-US" b="1">
                <a:solidFill>
                  <a:srgbClr val="000000"/>
                </a:solidFill>
              </a:rPr>
              <a:t>xususiyatlarini o’rganib </a:t>
            </a:r>
          </a:p>
          <a:p>
            <a:pPr algn="ctr"/>
            <a:endParaRPr lang="en-US" sz="800" b="1">
              <a:solidFill>
                <a:srgbClr val="000000"/>
              </a:solidFill>
            </a:endParaRPr>
          </a:p>
          <a:p>
            <a:pPr algn="ctr"/>
            <a:r>
              <a:rPr lang="en-US" b="1">
                <a:solidFill>
                  <a:srgbClr val="000000"/>
                </a:solidFill>
              </a:rPr>
              <a:t>chiqdim.</a:t>
            </a:r>
            <a:endParaRPr lang="ru-RU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890</TotalTime>
  <Words>930</Words>
  <Application>Microsoft Office PowerPoint</Application>
  <PresentationFormat>Экран (4:3)</PresentationFormat>
  <Paragraphs>238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5" baseType="lpstr">
      <vt:lpstr>Arial</vt:lpstr>
      <vt:lpstr>Verdana</vt:lpstr>
      <vt:lpstr>Tahoma</vt:lpstr>
      <vt:lpstr>Algerian</vt:lpstr>
      <vt:lpstr>Rockwell Extra Bold</vt:lpstr>
      <vt:lpstr>BalticaUzbek</vt:lpstr>
      <vt:lpstr>Comic Sans MS</vt:lpstr>
      <vt:lpstr>Wide Latin</vt:lpstr>
      <vt:lpstr>Book Antiqua</vt:lpstr>
      <vt:lpstr>Bodoni MT Black</vt:lpstr>
      <vt:lpstr>Informal Roman</vt:lpstr>
      <vt:lpstr>Brush Script MT</vt:lpstr>
      <vt:lpstr>Script MT Bold</vt:lpstr>
      <vt:lpstr>Шары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Golib</dc:creator>
  <cp:lastModifiedBy>Golib</cp:lastModifiedBy>
  <cp:revision>46</cp:revision>
  <cp:lastPrinted>1601-01-01T00:00:00Z</cp:lastPrinted>
  <dcterms:created xsi:type="dcterms:W3CDTF">1601-01-01T00:00:00Z</dcterms:created>
  <dcterms:modified xsi:type="dcterms:W3CDTF">2017-03-28T18:03:16Z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00080090930000000000010243100207f6000400038000</vt:lpwstr>
  </property>
</Properties>
</file>