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10440988" cy="7200900"/>
  <p:notesSz cx="10020300" cy="68881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neakerhead BTN Outlin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neakerhead BTN Outlin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neakerhead BTN Outlin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neakerhead BTN Outlin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neakerhead BTN Outlin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neakerhead BTN Outlin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neakerhead BTN Outlin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neakerhead BTN Outlin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neakerhead BTN Outlin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  <a:srgbClr val="9900CC"/>
    <a:srgbClr val="00FF00"/>
    <a:srgbClr val="00FF99"/>
    <a:srgbClr val="00FFFF"/>
    <a:srgbClr val="0066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9" autoAdjust="0"/>
  </p:normalViewPr>
  <p:slideViewPr>
    <p:cSldViewPr>
      <p:cViewPr varScale="1">
        <p:scale>
          <a:sx n="106" d="100"/>
          <a:sy n="106" d="100"/>
        </p:scale>
        <p:origin x="-324" y="-102"/>
      </p:cViewPr>
      <p:guideLst>
        <p:guide orient="horz" pos="2269"/>
        <p:guide pos="32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2638" y="2236788"/>
            <a:ext cx="8875712" cy="15430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6863" y="4079875"/>
            <a:ext cx="7307262" cy="1841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6C3A1-DBD6-4AC1-863B-DEB22EDCEE5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38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4E2B36-5762-4A0A-8390-643EE30A681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78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70788" y="288925"/>
            <a:ext cx="2347912" cy="61452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288" y="288925"/>
            <a:ext cx="6896100" cy="61452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49951-2D56-4CCD-9C19-8CFE6901B64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19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AFD28-A28D-4AAF-8818-7BA8824911E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06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500" y="4627563"/>
            <a:ext cx="8874125" cy="1430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5500" y="3052763"/>
            <a:ext cx="8874125" cy="15748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12F78F-22A7-439E-92BB-C4DAF86CC4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58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2288" y="1679575"/>
            <a:ext cx="4621212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95900" y="1679575"/>
            <a:ext cx="46228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7DD10-8C8C-470A-B41C-901014CA09B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28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288" y="1611313"/>
            <a:ext cx="4613275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288" y="2284413"/>
            <a:ext cx="4613275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03838" y="1611313"/>
            <a:ext cx="4614862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03838" y="2284413"/>
            <a:ext cx="4614862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D358E-579C-4D00-8C43-D02DCDB7E70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59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1F7B6E-4F96-425D-907C-F937909447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05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8023E-4B5A-4BDE-BF9E-30CE639F263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56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288" y="287338"/>
            <a:ext cx="3435350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81463" y="287338"/>
            <a:ext cx="5837237" cy="61452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288" y="1506538"/>
            <a:ext cx="3435350" cy="4926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FC8203-FCCA-4372-B9B8-C366CDE32EC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382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6288" y="5040313"/>
            <a:ext cx="6264275" cy="595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46288" y="642938"/>
            <a:ext cx="6264275" cy="4321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46288" y="5635625"/>
            <a:ext cx="6264275" cy="844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6ED3FA-141B-43E4-A197-84E3858DAF7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8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288925"/>
            <a:ext cx="93964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53" tIns="45827" rIns="91653" bIns="458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1679575"/>
            <a:ext cx="9396412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653" tIns="45827" rIns="91653" bIns="458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2288" y="6556375"/>
            <a:ext cx="2435225" cy="503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3" tIns="45827" rIns="91653" bIns="45827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67113" y="6556375"/>
            <a:ext cx="3306762" cy="503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3" tIns="45827" rIns="91653" bIns="45827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83475" y="6556375"/>
            <a:ext cx="2435225" cy="503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3" tIns="45827" rIns="91653" bIns="45827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58B2F7EC-6083-4724-8603-FD1599799F4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defTabSz="91598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defTabSz="91598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defTabSz="91598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defTabSz="91598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15988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6125" indent="-288925" algn="l" defTabSz="915988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6175" indent="-230188" algn="l" defTabSz="91598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3375" indent="-228600" algn="l" defTabSz="91598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63750" indent="-230188" algn="l" defTabSz="91598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20950" indent="-230188" algn="l" defTabSz="91598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8150" indent="-230188" algn="l" defTabSz="91598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35350" indent="-230188" algn="l" defTabSz="91598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92550" indent="-230188" algn="l" defTabSz="91598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52413" y="215900"/>
            <a:ext cx="9936162" cy="676910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63000">
                <a:schemeClr val="bg1"/>
              </a:gs>
              <a:gs pos="38000">
                <a:schemeClr val="bg1"/>
              </a:gs>
              <a:gs pos="100000">
                <a:srgbClr val="00FF00"/>
              </a:gs>
            </a:gsLst>
            <a:lin ang="5400000" scaled="1"/>
          </a:gradFill>
          <a:ln w="127000" cmpd="tri">
            <a:solidFill>
              <a:srgbClr val="000099"/>
            </a:solidFill>
            <a:miter lim="800000"/>
            <a:headEnd/>
            <a:tailEnd/>
          </a:ln>
          <a:effectLst/>
          <a:extLst/>
        </p:spPr>
        <p:txBody>
          <a:bodyPr lIns="92546" tIns="46273" rIns="92546" bIns="46273"/>
          <a:lstStyle/>
          <a:p>
            <a:pPr algn="ctr" defTabSz="915988">
              <a:defRPr/>
            </a:pPr>
            <a:endParaRPr lang="en-US" sz="2400" b="1" i="1" dirty="0">
              <a:solidFill>
                <a:srgbClr val="000099"/>
              </a:solidFill>
              <a:latin typeface="Arial" charset="0"/>
            </a:endParaRPr>
          </a:p>
          <a:p>
            <a:pPr algn="ctr" defTabSz="915988">
              <a:defRPr/>
            </a:pPr>
            <a:endParaRPr lang="en-US" sz="20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endParaRPr lang="en-US" sz="24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Navoiy</a:t>
            </a: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SHXTMFMTTEBga</a:t>
            </a: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qarashli</a:t>
            </a:r>
            <a:endParaRPr lang="en-US" sz="2400" b="1" i="1" dirty="0">
              <a:solidFill>
                <a:srgbClr val="000099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NAVOIY SHAHAR 12-DAVLAT </a:t>
            </a:r>
          </a:p>
          <a:p>
            <a:pPr algn="ctr" defTabSz="915988">
              <a:defRPr/>
            </a:pP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IXTISOSLASHTIRILGAN  UMUMTA’LIM MAKTABI</a:t>
            </a:r>
          </a:p>
          <a:p>
            <a:pPr algn="ctr" defTabSz="915988">
              <a:defRPr/>
            </a:pPr>
            <a:endParaRPr lang="en-US" sz="24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Maktab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jamoat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ishlarida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faolligi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,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o`zining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go`zal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xulqi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hamda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qiz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bolaga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xos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barcha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ezgu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fazilatlar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sohibasi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ekanligi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,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orastaligi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tengdosh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qizlarga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o`rnak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bo`lgan</a:t>
            </a:r>
            <a:endParaRPr lang="en-US" sz="2200" b="1" i="1" dirty="0">
              <a:solidFill>
                <a:srgbClr val="0000FF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____ - “_____” 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sinf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o`quvchisi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 defTabSz="915988">
              <a:defRPr/>
            </a:pPr>
            <a:r>
              <a:rPr lang="en-US" sz="2200" b="1" i="1" dirty="0">
                <a:latin typeface="Bookman Old Style" panose="02050604050505020204" pitchFamily="18" charset="0"/>
              </a:rPr>
              <a:t>_________________________________________________________</a:t>
            </a:r>
          </a:p>
          <a:p>
            <a:pPr algn="ctr" defTabSz="915988">
              <a:defRPr/>
            </a:pPr>
            <a:endParaRPr lang="en-US" sz="22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endParaRPr lang="en-US" sz="22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 err="1">
                <a:latin typeface="Bookman Old Style" panose="02050604050505020204" pitchFamily="18" charset="0"/>
              </a:rPr>
              <a:t>nominatsiyasi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bilan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taqdirlanadi</a:t>
            </a:r>
            <a:r>
              <a:rPr lang="en-US" sz="2200" b="1" i="1" dirty="0">
                <a:latin typeface="Bookman Old Style" panose="02050604050505020204" pitchFamily="18" charset="0"/>
              </a:rPr>
              <a:t>.</a:t>
            </a:r>
          </a:p>
          <a:p>
            <a:pPr algn="r" defTabSz="915988">
              <a:defRPr/>
            </a:pPr>
            <a:endParaRPr lang="en-US" sz="24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 err="1">
                <a:latin typeface="Bookman Old Style" panose="02050604050505020204" pitchFamily="18" charset="0"/>
              </a:rPr>
              <a:t>Maktab</a:t>
            </a:r>
            <a:r>
              <a:rPr lang="en-US" sz="2400" b="1" i="1" dirty="0"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latin typeface="Bookman Old Style" panose="02050604050505020204" pitchFamily="18" charset="0"/>
              </a:rPr>
              <a:t>direktori</a:t>
            </a:r>
            <a:r>
              <a:rPr lang="en-US" sz="2400" b="1" i="1" dirty="0">
                <a:latin typeface="Bookman Old Style" panose="02050604050505020204" pitchFamily="18" charset="0"/>
              </a:rPr>
              <a:t>:		</a:t>
            </a:r>
            <a:r>
              <a:rPr lang="en-US" sz="2400" b="1" i="1" dirty="0" err="1">
                <a:latin typeface="Bookman Old Style" panose="02050604050505020204" pitchFamily="18" charset="0"/>
              </a:rPr>
              <a:t>A.Azimov</a:t>
            </a:r>
            <a:r>
              <a:rPr lang="en-US" sz="2400" b="1" i="1" dirty="0">
                <a:latin typeface="Bookman Old Style" panose="02050604050505020204" pitchFamily="18" charset="0"/>
              </a:rPr>
              <a:t> </a:t>
            </a:r>
          </a:p>
          <a:p>
            <a:pPr algn="r" defTabSz="915988">
              <a:defRPr/>
            </a:pPr>
            <a:endParaRPr lang="en-US" sz="2400" b="1" i="1" dirty="0">
              <a:latin typeface="Bookman Old Style" panose="02050604050505020204" pitchFamily="18" charset="0"/>
            </a:endParaRPr>
          </a:p>
          <a:p>
            <a:pPr algn="r" defTabSz="915988">
              <a:defRPr/>
            </a:pPr>
            <a:r>
              <a:rPr lang="en-US" b="1" i="1" dirty="0">
                <a:latin typeface="Bookman Old Style" panose="02050604050505020204" pitchFamily="18" charset="0"/>
              </a:rPr>
              <a:t>2015-yil ___-may</a:t>
            </a:r>
            <a:endParaRPr lang="ru-RU" b="1" i="1" dirty="0">
              <a:latin typeface="Bookman Old Style" panose="0205060405050502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12082" y="4333304"/>
            <a:ext cx="7416823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2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“ENG ORASTA QIZ”</a:t>
            </a:r>
            <a:endParaRPr lang="ru-RU" sz="52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2052" name="Picture 4" descr="LOGO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44488"/>
            <a:ext cx="1674813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 bwMode="auto">
          <a:xfrm>
            <a:off x="7961889" y="344400"/>
            <a:ext cx="2083141" cy="1743619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054" name="TextBox 2"/>
          <p:cNvSpPr txBox="1">
            <a:spLocks noChangeArrowheads="1"/>
          </p:cNvSpPr>
          <p:nvPr/>
        </p:nvSpPr>
        <p:spPr bwMode="auto">
          <a:xfrm>
            <a:off x="395288" y="6408738"/>
            <a:ext cx="1116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9pPr>
          </a:lstStyle>
          <a:p>
            <a:pPr eaLnBrk="1" hangingPunct="1"/>
            <a:r>
              <a:rPr lang="uz-Cyrl-UZ" b="1" i="1">
                <a:latin typeface="Bookman Old Style" pitchFamily="18" charset="0"/>
              </a:rPr>
              <a:t>№ </a:t>
            </a:r>
            <a:r>
              <a:rPr lang="en-US" b="1" i="1">
                <a:latin typeface="Bookman Old Style" pitchFamily="18" charset="0"/>
              </a:rPr>
              <a:t>_____</a:t>
            </a:r>
            <a:endParaRPr lang="ru-RU" b="1" i="1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52413" y="215900"/>
            <a:ext cx="9936162" cy="676910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63000">
                <a:schemeClr val="bg1"/>
              </a:gs>
              <a:gs pos="38000">
                <a:schemeClr val="bg1"/>
              </a:gs>
              <a:gs pos="100000">
                <a:srgbClr val="00FF00"/>
              </a:gs>
            </a:gsLst>
            <a:lin ang="5400000" scaled="1"/>
          </a:gradFill>
          <a:ln w="127000" cmpd="tri">
            <a:solidFill>
              <a:srgbClr val="000099"/>
            </a:solidFill>
            <a:miter lim="800000"/>
            <a:headEnd/>
            <a:tailEnd/>
          </a:ln>
          <a:effectLst/>
          <a:extLst/>
        </p:spPr>
        <p:txBody>
          <a:bodyPr lIns="92546" tIns="46273" rIns="92546" bIns="46273"/>
          <a:lstStyle/>
          <a:p>
            <a:pPr algn="ctr" defTabSz="915988">
              <a:defRPr/>
            </a:pPr>
            <a:endParaRPr lang="en-US" sz="2400" b="1" i="1" dirty="0">
              <a:solidFill>
                <a:srgbClr val="000099"/>
              </a:solidFill>
              <a:latin typeface="Arial" charset="0"/>
            </a:endParaRPr>
          </a:p>
          <a:p>
            <a:pPr algn="ctr" defTabSz="915988">
              <a:defRPr/>
            </a:pPr>
            <a:endParaRPr lang="en-US" sz="20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endParaRPr lang="en-US" sz="2400" b="1" i="1" dirty="0">
              <a:solidFill>
                <a:srgbClr val="000099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Navoiy</a:t>
            </a: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SHXTMFMTTEBga</a:t>
            </a: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qarashli</a:t>
            </a:r>
            <a:endParaRPr lang="en-US" sz="2400" b="1" i="1" dirty="0">
              <a:solidFill>
                <a:srgbClr val="000099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NAVOIY SHAHAR </a:t>
            </a:r>
            <a:endParaRPr lang="en-US" sz="2400" b="1" i="1" dirty="0">
              <a:solidFill>
                <a:srgbClr val="000099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3-UMUMIY O`RTA TA’LIM </a:t>
            </a: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MAKTABI</a:t>
            </a:r>
          </a:p>
          <a:p>
            <a:pPr algn="ctr" defTabSz="915988">
              <a:defRPr/>
            </a:pPr>
            <a:endParaRPr lang="en-US" sz="24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Tengdoshlariga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o`zining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yuksak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iste’dodi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bilan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o`rnak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bo`lgan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, </a:t>
            </a:r>
          </a:p>
          <a:p>
            <a:pPr algn="ctr" defTabSz="915988">
              <a:defRPr/>
            </a:pP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2014-2015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o`quv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yili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davomida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maktab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shahar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viloyat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miqyosida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o`tkazilgan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ijodiy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ishlar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tanlovida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o`z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iste’dodini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to`la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namoyon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qilib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,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sovrinli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o`rinlarni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egallab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, </a:t>
            </a:r>
          </a:p>
          <a:p>
            <a:pPr algn="ctr" defTabSz="915988">
              <a:defRPr/>
            </a:pP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maktab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jamoasida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e`tibor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qozonganligi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uchun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 defTabSz="915988">
              <a:defRPr/>
            </a:pP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____ - “_____” 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sinf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0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o`quvchisi</a:t>
            </a:r>
            <a:r>
              <a:rPr lang="en-US" sz="20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 defTabSz="915988">
              <a:defRPr/>
            </a:pPr>
            <a:r>
              <a:rPr lang="en-US" sz="2000" b="1" i="1" dirty="0">
                <a:latin typeface="Bookman Old Style" panose="02050604050505020204" pitchFamily="18" charset="0"/>
              </a:rPr>
              <a:t>_________________________________________________________</a:t>
            </a:r>
          </a:p>
          <a:p>
            <a:pPr algn="ctr" defTabSz="915988">
              <a:defRPr/>
            </a:pPr>
            <a:endParaRPr lang="en-US" sz="22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endParaRPr lang="en-US" sz="22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 err="1">
                <a:latin typeface="Bookman Old Style" panose="02050604050505020204" pitchFamily="18" charset="0"/>
              </a:rPr>
              <a:t>nominatsiyasi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bilan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taqdirlanadi</a:t>
            </a:r>
            <a:r>
              <a:rPr lang="en-US" sz="2200" b="1" i="1" dirty="0">
                <a:latin typeface="Bookman Old Style" panose="02050604050505020204" pitchFamily="18" charset="0"/>
              </a:rPr>
              <a:t>.</a:t>
            </a:r>
          </a:p>
          <a:p>
            <a:pPr algn="ctr" defTabSz="915988">
              <a:defRPr/>
            </a:pPr>
            <a:endParaRPr lang="en-US" sz="11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 err="1">
                <a:latin typeface="Bookman Old Style" panose="02050604050505020204" pitchFamily="18" charset="0"/>
              </a:rPr>
              <a:t>Maktab</a:t>
            </a:r>
            <a:r>
              <a:rPr lang="en-US" sz="2400" b="1" i="1" dirty="0"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latin typeface="Bookman Old Style" panose="02050604050505020204" pitchFamily="18" charset="0"/>
              </a:rPr>
              <a:t>direktori</a:t>
            </a:r>
            <a:r>
              <a:rPr lang="en-US" sz="2400" b="1" i="1" dirty="0">
                <a:latin typeface="Bookman Old Style" panose="02050604050505020204" pitchFamily="18" charset="0"/>
              </a:rPr>
              <a:t>:		</a:t>
            </a:r>
            <a:r>
              <a:rPr lang="en-US" sz="2400" b="1" i="1" dirty="0" err="1">
                <a:latin typeface="Bookman Old Style" panose="02050604050505020204" pitchFamily="18" charset="0"/>
              </a:rPr>
              <a:t>A.Azimov</a:t>
            </a:r>
            <a:r>
              <a:rPr lang="en-US" sz="2400" b="1" i="1" dirty="0">
                <a:latin typeface="Bookman Old Style" panose="02050604050505020204" pitchFamily="18" charset="0"/>
              </a:rPr>
              <a:t> </a:t>
            </a:r>
          </a:p>
          <a:p>
            <a:pPr algn="r" defTabSz="915988">
              <a:defRPr/>
            </a:pPr>
            <a:r>
              <a:rPr lang="en-US" b="1" i="1" dirty="0">
                <a:latin typeface="Bookman Old Style" panose="02050604050505020204" pitchFamily="18" charset="0"/>
              </a:rPr>
              <a:t>2015-yil ___-may</a:t>
            </a:r>
            <a:endParaRPr lang="ru-RU" b="1" i="1" dirty="0">
              <a:latin typeface="Bookman Old Style" panose="0205060405050502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958" y="4824586"/>
            <a:ext cx="9649072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0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“ENG IJODKOR O`QUVCHI”</a:t>
            </a:r>
            <a:endParaRPr lang="ru-RU" sz="50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223250" y="344488"/>
            <a:ext cx="17145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395288" y="6408738"/>
            <a:ext cx="1116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9pPr>
          </a:lstStyle>
          <a:p>
            <a:pPr eaLnBrk="1" hangingPunct="1"/>
            <a:r>
              <a:rPr lang="uz-Cyrl-UZ" b="1" i="1">
                <a:latin typeface="Bookman Old Style" pitchFamily="18" charset="0"/>
              </a:rPr>
              <a:t>№ </a:t>
            </a:r>
            <a:r>
              <a:rPr lang="en-US" b="1" i="1">
                <a:latin typeface="Bookman Old Style" pitchFamily="18" charset="0"/>
              </a:rPr>
              <a:t>_____</a:t>
            </a:r>
            <a:endParaRPr lang="ru-RU" b="1" i="1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52413" y="215900"/>
            <a:ext cx="9936162" cy="676910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63000">
                <a:schemeClr val="bg1"/>
              </a:gs>
              <a:gs pos="38000">
                <a:schemeClr val="bg1"/>
              </a:gs>
              <a:gs pos="100000">
                <a:srgbClr val="00FF00"/>
              </a:gs>
            </a:gsLst>
            <a:lin ang="5400000" scaled="1"/>
          </a:gradFill>
          <a:ln w="127000" cmpd="tri">
            <a:solidFill>
              <a:srgbClr val="000099"/>
            </a:solidFill>
            <a:miter lim="800000"/>
            <a:headEnd/>
            <a:tailEnd/>
          </a:ln>
          <a:effectLst/>
          <a:extLst/>
        </p:spPr>
        <p:txBody>
          <a:bodyPr lIns="92546" tIns="46273" rIns="92546" bIns="46273"/>
          <a:lstStyle/>
          <a:p>
            <a:pPr algn="ctr" defTabSz="915988">
              <a:defRPr/>
            </a:pPr>
            <a:endParaRPr lang="en-US" sz="2400" b="1" i="1" dirty="0">
              <a:solidFill>
                <a:srgbClr val="000099"/>
              </a:solidFill>
              <a:latin typeface="Arial" charset="0"/>
            </a:endParaRPr>
          </a:p>
          <a:p>
            <a:pPr algn="ctr" defTabSz="915988">
              <a:defRPr/>
            </a:pPr>
            <a:endParaRPr lang="en-US" sz="20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endParaRPr lang="en-US" sz="24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endParaRPr lang="en-US" sz="2400" b="1" i="1" dirty="0">
              <a:solidFill>
                <a:srgbClr val="000099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Navoiy</a:t>
            </a: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SHXTMFMTTEBga</a:t>
            </a: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qarashli</a:t>
            </a:r>
            <a:endParaRPr lang="en-US" sz="2400" b="1" i="1" dirty="0">
              <a:solidFill>
                <a:srgbClr val="000099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NAVOIY SHAHAR 12-DAVLAT </a:t>
            </a:r>
          </a:p>
          <a:p>
            <a:pPr algn="ctr" defTabSz="915988">
              <a:defRPr/>
            </a:pP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IXTISOSLASHTIRILGAN  UMUMTA’LIM MAKTABI</a:t>
            </a:r>
          </a:p>
          <a:p>
            <a:pPr algn="ctr" defTabSz="915988">
              <a:defRPr/>
            </a:pPr>
            <a:endParaRPr lang="en-US" sz="24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2014-2015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o`quv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yili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davomida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o`zining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yuksak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iqtidori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,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namunali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xulqi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hamda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jamoat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ishlarida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faolligi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bilan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barcha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tengdoshlariga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namuna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va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ibrat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bo`lganligi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uchun</a:t>
            </a:r>
            <a:endParaRPr lang="en-US" sz="2200" b="1" i="1" dirty="0">
              <a:solidFill>
                <a:srgbClr val="0000FF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____ - “_____” 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sinf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o`quvchisi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 defTabSz="915988">
              <a:defRPr/>
            </a:pPr>
            <a:r>
              <a:rPr lang="en-US" sz="2200" b="1" i="1" dirty="0">
                <a:latin typeface="Bookman Old Style" panose="02050604050505020204" pitchFamily="18" charset="0"/>
              </a:rPr>
              <a:t>_________________________________________________________</a:t>
            </a:r>
          </a:p>
          <a:p>
            <a:pPr algn="ctr" defTabSz="915988">
              <a:defRPr/>
            </a:pPr>
            <a:endParaRPr lang="en-US" sz="22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endParaRPr lang="en-US" sz="22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 err="1">
                <a:latin typeface="Bookman Old Style" panose="02050604050505020204" pitchFamily="18" charset="0"/>
              </a:rPr>
              <a:t>nominatsiyasi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bilan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taqdirlanadi</a:t>
            </a:r>
            <a:r>
              <a:rPr lang="en-US" sz="2200" b="1" i="1" dirty="0">
                <a:latin typeface="Bookman Old Style" panose="02050604050505020204" pitchFamily="18" charset="0"/>
              </a:rPr>
              <a:t>.</a:t>
            </a:r>
          </a:p>
          <a:p>
            <a:pPr algn="r" defTabSz="915988">
              <a:defRPr/>
            </a:pPr>
            <a:endParaRPr lang="en-US" sz="24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 err="1">
                <a:latin typeface="Bookman Old Style" panose="02050604050505020204" pitchFamily="18" charset="0"/>
              </a:rPr>
              <a:t>Maktab</a:t>
            </a:r>
            <a:r>
              <a:rPr lang="en-US" sz="2400" b="1" i="1" dirty="0"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latin typeface="Bookman Old Style" panose="02050604050505020204" pitchFamily="18" charset="0"/>
              </a:rPr>
              <a:t>direktori</a:t>
            </a:r>
            <a:r>
              <a:rPr lang="en-US" sz="2400" b="1" i="1" dirty="0">
                <a:latin typeface="Bookman Old Style" panose="02050604050505020204" pitchFamily="18" charset="0"/>
              </a:rPr>
              <a:t>:		</a:t>
            </a:r>
            <a:r>
              <a:rPr lang="en-US" sz="2400" b="1" i="1" dirty="0" err="1">
                <a:latin typeface="Bookman Old Style" panose="02050604050505020204" pitchFamily="18" charset="0"/>
              </a:rPr>
              <a:t>A.Azimov</a:t>
            </a:r>
            <a:r>
              <a:rPr lang="en-US" sz="2400" b="1" i="1" dirty="0">
                <a:latin typeface="Bookman Old Style" panose="02050604050505020204" pitchFamily="18" charset="0"/>
              </a:rPr>
              <a:t> </a:t>
            </a:r>
          </a:p>
          <a:p>
            <a:pPr algn="r" defTabSz="915988">
              <a:defRPr/>
            </a:pPr>
            <a:r>
              <a:rPr lang="en-US" b="1" i="1" dirty="0">
                <a:latin typeface="Bookman Old Style" panose="02050604050505020204" pitchFamily="18" charset="0"/>
              </a:rPr>
              <a:t>2015-yil ___-may</a:t>
            </a:r>
            <a:endParaRPr lang="ru-RU" b="1" i="1" dirty="0">
              <a:latin typeface="Bookman Old Style" panose="0205060405050502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2022" y="4724122"/>
            <a:ext cx="8352928" cy="8925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2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“ENG FAOL O`QUVCHI”</a:t>
            </a:r>
            <a:endParaRPr lang="ru-RU" sz="52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4100" name="Picture 4" descr="LOGO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44488"/>
            <a:ext cx="1674813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 bwMode="auto">
          <a:xfrm>
            <a:off x="8244830" y="267210"/>
            <a:ext cx="1800200" cy="2191145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395288" y="6408738"/>
            <a:ext cx="1116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9pPr>
          </a:lstStyle>
          <a:p>
            <a:pPr eaLnBrk="1" hangingPunct="1"/>
            <a:r>
              <a:rPr lang="uz-Cyrl-UZ" b="1" i="1">
                <a:latin typeface="Bookman Old Style" pitchFamily="18" charset="0"/>
              </a:rPr>
              <a:t>№ </a:t>
            </a:r>
            <a:r>
              <a:rPr lang="en-US" b="1" i="1">
                <a:latin typeface="Bookman Old Style" pitchFamily="18" charset="0"/>
              </a:rPr>
              <a:t>_____</a:t>
            </a:r>
            <a:endParaRPr lang="ru-RU" b="1" i="1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52413" y="215900"/>
            <a:ext cx="9936162" cy="676910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63000">
                <a:schemeClr val="bg1"/>
              </a:gs>
              <a:gs pos="38000">
                <a:schemeClr val="bg1"/>
              </a:gs>
              <a:gs pos="100000">
                <a:srgbClr val="00FF00"/>
              </a:gs>
            </a:gsLst>
            <a:lin ang="5400000" scaled="1"/>
          </a:gradFill>
          <a:ln w="127000" cmpd="tri">
            <a:solidFill>
              <a:srgbClr val="000099"/>
            </a:solidFill>
            <a:miter lim="800000"/>
            <a:headEnd/>
            <a:tailEnd/>
          </a:ln>
          <a:effectLst/>
          <a:extLst/>
        </p:spPr>
        <p:txBody>
          <a:bodyPr lIns="92546" tIns="46273" rIns="92546" bIns="46273"/>
          <a:lstStyle/>
          <a:p>
            <a:pPr algn="ctr" defTabSz="915988">
              <a:defRPr/>
            </a:pPr>
            <a:endParaRPr lang="en-US" sz="2400" b="1" i="1" dirty="0">
              <a:solidFill>
                <a:srgbClr val="000099"/>
              </a:solidFill>
              <a:latin typeface="Arial" charset="0"/>
            </a:endParaRPr>
          </a:p>
          <a:p>
            <a:pPr algn="ctr" defTabSz="915988">
              <a:defRPr/>
            </a:pPr>
            <a:endParaRPr lang="en-US" sz="20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endParaRPr lang="en-US" sz="24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Navoiy</a:t>
            </a: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SHXTMFMTTEBga</a:t>
            </a: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qarashli</a:t>
            </a:r>
            <a:endParaRPr lang="en-US" sz="2400" b="1" i="1" dirty="0">
              <a:solidFill>
                <a:srgbClr val="000099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NAVOIY SHAHAR 12-DAVLAT </a:t>
            </a:r>
          </a:p>
          <a:p>
            <a:pPr algn="ctr" defTabSz="915988">
              <a:defRPr/>
            </a:pP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IXTISOSLASHTIRILGAN  UMUMTA’LIM MAKTABI</a:t>
            </a:r>
          </a:p>
          <a:p>
            <a:pPr algn="ctr" defTabSz="915988">
              <a:defRPr/>
            </a:pPr>
            <a:endParaRPr lang="en-US" sz="24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2014-2015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o`quv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yili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davomida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o`zining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chet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tillarni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o`rganishga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bo`lgan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ishtiyoqi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va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o`quvchilar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o`rtasida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ingliz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tilida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do`stona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va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samimiy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muloqot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qila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olish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qobiliyati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bilan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barchaning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diqqatiga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sazovor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bo`lganligi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uchun</a:t>
            </a:r>
            <a:endParaRPr lang="en-US" sz="2200" b="1" i="1" dirty="0">
              <a:solidFill>
                <a:srgbClr val="0000FF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____ - “_____” 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sinf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o`quvchisi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 defTabSz="915988">
              <a:defRPr/>
            </a:pPr>
            <a:r>
              <a:rPr lang="en-US" sz="2200" b="1" i="1" dirty="0">
                <a:latin typeface="Bookman Old Style" panose="02050604050505020204" pitchFamily="18" charset="0"/>
              </a:rPr>
              <a:t>_________________________________________________________</a:t>
            </a:r>
          </a:p>
          <a:p>
            <a:pPr algn="ctr" defTabSz="915988">
              <a:defRPr/>
            </a:pPr>
            <a:endParaRPr lang="en-US" sz="22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endParaRPr lang="en-US" sz="22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 err="1">
                <a:latin typeface="Bookman Old Style" panose="02050604050505020204" pitchFamily="18" charset="0"/>
              </a:rPr>
              <a:t>nominatsiyasi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bilan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taqdirlanadi</a:t>
            </a:r>
            <a:r>
              <a:rPr lang="en-US" sz="2200" b="1" i="1" dirty="0">
                <a:latin typeface="Bookman Old Style" panose="02050604050505020204" pitchFamily="18" charset="0"/>
              </a:rPr>
              <a:t>.</a:t>
            </a:r>
          </a:p>
          <a:p>
            <a:pPr algn="r" defTabSz="915988">
              <a:defRPr/>
            </a:pPr>
            <a:endParaRPr lang="en-US" sz="24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 err="1">
                <a:latin typeface="Bookman Old Style" panose="02050604050505020204" pitchFamily="18" charset="0"/>
              </a:rPr>
              <a:t>Maktab</a:t>
            </a:r>
            <a:r>
              <a:rPr lang="en-US" sz="2400" b="1" i="1" dirty="0"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latin typeface="Bookman Old Style" panose="02050604050505020204" pitchFamily="18" charset="0"/>
              </a:rPr>
              <a:t>direktori</a:t>
            </a:r>
            <a:r>
              <a:rPr lang="en-US" sz="2400" b="1" i="1" dirty="0">
                <a:latin typeface="Bookman Old Style" panose="02050604050505020204" pitchFamily="18" charset="0"/>
              </a:rPr>
              <a:t>:		</a:t>
            </a:r>
            <a:r>
              <a:rPr lang="en-US" sz="2400" b="1" i="1" dirty="0" err="1">
                <a:latin typeface="Bookman Old Style" panose="02050604050505020204" pitchFamily="18" charset="0"/>
              </a:rPr>
              <a:t>A.Azimov</a:t>
            </a:r>
            <a:r>
              <a:rPr lang="en-US" sz="2400" b="1" i="1" dirty="0">
                <a:latin typeface="Bookman Old Style" panose="02050604050505020204" pitchFamily="18" charset="0"/>
              </a:rPr>
              <a:t> </a:t>
            </a:r>
          </a:p>
          <a:p>
            <a:pPr algn="r" defTabSz="915988">
              <a:defRPr/>
            </a:pPr>
            <a:r>
              <a:rPr lang="en-US" b="1" i="1" dirty="0">
                <a:latin typeface="Bookman Old Style" panose="02050604050505020204" pitchFamily="18" charset="0"/>
              </a:rPr>
              <a:t>2015-yil ___-may</a:t>
            </a:r>
            <a:endParaRPr lang="ru-RU" b="1" i="1" dirty="0">
              <a:latin typeface="Bookman Old Style" panose="0205060405050502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8006" y="4680570"/>
            <a:ext cx="8784976" cy="8925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2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“INGLIZ TILI BILIMDONI”</a:t>
            </a:r>
            <a:endParaRPr lang="ru-RU" sz="52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5124" name="Picture 4" descr="LOGO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44488"/>
            <a:ext cx="1674813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/>
          <a:srcRect t="14045"/>
          <a:stretch/>
        </p:blipFill>
        <p:spPr bwMode="auto">
          <a:xfrm>
            <a:off x="8172450" y="454025"/>
            <a:ext cx="1889125" cy="1562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395288" y="6408738"/>
            <a:ext cx="1116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9pPr>
          </a:lstStyle>
          <a:p>
            <a:pPr eaLnBrk="1" hangingPunct="1"/>
            <a:r>
              <a:rPr lang="uz-Cyrl-UZ" b="1" i="1">
                <a:latin typeface="Bookman Old Style" pitchFamily="18" charset="0"/>
              </a:rPr>
              <a:t>№ </a:t>
            </a:r>
            <a:r>
              <a:rPr lang="en-US" b="1" i="1">
                <a:latin typeface="Bookman Old Style" pitchFamily="18" charset="0"/>
              </a:rPr>
              <a:t>_____</a:t>
            </a:r>
            <a:endParaRPr lang="ru-RU" b="1" i="1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52413" y="215900"/>
            <a:ext cx="9936162" cy="676910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63000">
                <a:schemeClr val="bg1"/>
              </a:gs>
              <a:gs pos="38000">
                <a:schemeClr val="bg1"/>
              </a:gs>
              <a:gs pos="100000">
                <a:srgbClr val="00FF00"/>
              </a:gs>
            </a:gsLst>
            <a:lin ang="5400000" scaled="1"/>
          </a:gradFill>
          <a:ln w="127000" cmpd="tri">
            <a:solidFill>
              <a:srgbClr val="000099"/>
            </a:solidFill>
            <a:miter lim="800000"/>
            <a:headEnd/>
            <a:tailEnd/>
          </a:ln>
          <a:effectLst/>
          <a:extLst/>
        </p:spPr>
        <p:txBody>
          <a:bodyPr lIns="92546" tIns="46273" rIns="92546" bIns="46273"/>
          <a:lstStyle/>
          <a:p>
            <a:pPr algn="ctr" defTabSz="915988">
              <a:defRPr/>
            </a:pPr>
            <a:endParaRPr lang="en-US" sz="2400" b="1" i="1" dirty="0">
              <a:solidFill>
                <a:srgbClr val="000099"/>
              </a:solidFill>
              <a:latin typeface="Arial" charset="0"/>
            </a:endParaRPr>
          </a:p>
          <a:p>
            <a:pPr algn="ctr" defTabSz="915988">
              <a:defRPr/>
            </a:pPr>
            <a:endParaRPr lang="en-US" sz="20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endParaRPr lang="en-US" sz="24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Navoiy</a:t>
            </a: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SHXTMFMTTEBga</a:t>
            </a: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qarashli</a:t>
            </a:r>
            <a:endParaRPr lang="en-US" sz="2400" b="1" i="1" dirty="0">
              <a:solidFill>
                <a:srgbClr val="000099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NAVOIY SHAHAR 12-DAVLAT </a:t>
            </a:r>
          </a:p>
          <a:p>
            <a:pPr algn="ctr" defTabSz="915988">
              <a:defRPr/>
            </a:pP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IXTISOSLASHTIRILGAN  UMUMTA’LIM MAKTABI</a:t>
            </a:r>
          </a:p>
          <a:p>
            <a:pPr algn="ctr" defTabSz="915988">
              <a:defRPr/>
            </a:pPr>
            <a:endParaRPr lang="en-US" sz="24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2014-2015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o`quv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yili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davomida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o`zining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axborot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-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kommunikatsiya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texnologiyalariga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bo`lgan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qiziqishi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va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 defTabSz="915988">
              <a:defRPr/>
            </a:pP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o`quvchilar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o`rtasida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kompyuterdan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samarali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foydalanish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qobiliyati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bilan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namuna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bo`la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olganligi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uchun</a:t>
            </a:r>
            <a:endParaRPr lang="en-US" sz="2200" b="1" i="1" dirty="0">
              <a:solidFill>
                <a:srgbClr val="0000FF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____ - “_____” 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sinf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o`quvchisi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 defTabSz="915988">
              <a:defRPr/>
            </a:pPr>
            <a:r>
              <a:rPr lang="en-US" sz="2200" b="1" i="1" dirty="0">
                <a:latin typeface="Bookman Old Style" panose="02050604050505020204" pitchFamily="18" charset="0"/>
              </a:rPr>
              <a:t>_________________________________________________________</a:t>
            </a:r>
          </a:p>
          <a:p>
            <a:pPr algn="ctr" defTabSz="915988">
              <a:defRPr/>
            </a:pPr>
            <a:endParaRPr lang="en-US" sz="22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endParaRPr lang="en-US" sz="22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 err="1">
                <a:latin typeface="Bookman Old Style" panose="02050604050505020204" pitchFamily="18" charset="0"/>
              </a:rPr>
              <a:t>nominatsiyasi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bilan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taqdirlanadi</a:t>
            </a:r>
            <a:r>
              <a:rPr lang="en-US" sz="2200" b="1" i="1" dirty="0">
                <a:latin typeface="Bookman Old Style" panose="02050604050505020204" pitchFamily="18" charset="0"/>
              </a:rPr>
              <a:t>.</a:t>
            </a:r>
          </a:p>
          <a:p>
            <a:pPr algn="r" defTabSz="915988">
              <a:defRPr/>
            </a:pPr>
            <a:endParaRPr lang="en-US" sz="24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 err="1">
                <a:latin typeface="Bookman Old Style" panose="02050604050505020204" pitchFamily="18" charset="0"/>
              </a:rPr>
              <a:t>Maktab</a:t>
            </a:r>
            <a:r>
              <a:rPr lang="en-US" sz="2400" b="1" i="1" dirty="0"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latin typeface="Bookman Old Style" panose="02050604050505020204" pitchFamily="18" charset="0"/>
              </a:rPr>
              <a:t>direktori</a:t>
            </a:r>
            <a:r>
              <a:rPr lang="en-US" sz="2400" b="1" i="1" dirty="0">
                <a:latin typeface="Bookman Old Style" panose="02050604050505020204" pitchFamily="18" charset="0"/>
              </a:rPr>
              <a:t>:		</a:t>
            </a:r>
            <a:r>
              <a:rPr lang="en-US" sz="2400" b="1" i="1" dirty="0" err="1">
                <a:latin typeface="Bookman Old Style" panose="02050604050505020204" pitchFamily="18" charset="0"/>
              </a:rPr>
              <a:t>A.Azimov</a:t>
            </a:r>
            <a:r>
              <a:rPr lang="en-US" sz="2400" b="1" i="1" dirty="0">
                <a:latin typeface="Bookman Old Style" panose="02050604050505020204" pitchFamily="18" charset="0"/>
              </a:rPr>
              <a:t> </a:t>
            </a:r>
          </a:p>
          <a:p>
            <a:pPr algn="r" defTabSz="915988">
              <a:defRPr/>
            </a:pPr>
            <a:r>
              <a:rPr lang="en-US" b="1" i="1" dirty="0">
                <a:latin typeface="Bookman Old Style" panose="02050604050505020204" pitchFamily="18" charset="0"/>
              </a:rPr>
              <a:t>2015-yil ___-may</a:t>
            </a:r>
            <a:endParaRPr lang="ru-RU" b="1" i="1" dirty="0">
              <a:latin typeface="Bookman Old Style" panose="0205060405050502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974" y="4680570"/>
            <a:ext cx="9433048" cy="8925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2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“KOMPYUTER BILIMDONI”</a:t>
            </a:r>
            <a:endParaRPr lang="ru-RU" sz="52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6148" name="Picture 4" descr="LOGO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44488"/>
            <a:ext cx="1674813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8" y="538163"/>
            <a:ext cx="1779587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395288" y="6408738"/>
            <a:ext cx="1116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9pPr>
          </a:lstStyle>
          <a:p>
            <a:pPr eaLnBrk="1" hangingPunct="1"/>
            <a:r>
              <a:rPr lang="uz-Cyrl-UZ" b="1" i="1">
                <a:latin typeface="Bookman Old Style" pitchFamily="18" charset="0"/>
              </a:rPr>
              <a:t>№ </a:t>
            </a:r>
            <a:r>
              <a:rPr lang="en-US" b="1" i="1">
                <a:latin typeface="Bookman Old Style" pitchFamily="18" charset="0"/>
              </a:rPr>
              <a:t>_____</a:t>
            </a:r>
            <a:endParaRPr lang="ru-RU" b="1" i="1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52413" y="215900"/>
            <a:ext cx="9936162" cy="676910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63000">
                <a:schemeClr val="bg1"/>
              </a:gs>
              <a:gs pos="38000">
                <a:schemeClr val="bg1"/>
              </a:gs>
              <a:gs pos="100000">
                <a:srgbClr val="00FF00"/>
              </a:gs>
            </a:gsLst>
            <a:lin ang="5400000" scaled="1"/>
          </a:gradFill>
          <a:ln w="127000" cmpd="tri">
            <a:solidFill>
              <a:srgbClr val="000099"/>
            </a:solidFill>
            <a:miter lim="800000"/>
            <a:headEnd/>
            <a:tailEnd/>
          </a:ln>
          <a:effectLst/>
          <a:extLst/>
        </p:spPr>
        <p:txBody>
          <a:bodyPr lIns="92546" tIns="46273" rIns="92546" bIns="46273"/>
          <a:lstStyle/>
          <a:p>
            <a:pPr algn="ctr" defTabSz="915988">
              <a:defRPr/>
            </a:pPr>
            <a:endParaRPr lang="en-US" sz="2400" b="1" i="1" dirty="0">
              <a:solidFill>
                <a:srgbClr val="000099"/>
              </a:solidFill>
              <a:latin typeface="Arial" charset="0"/>
            </a:endParaRPr>
          </a:p>
          <a:p>
            <a:pPr algn="ctr" defTabSz="915988">
              <a:defRPr/>
            </a:pPr>
            <a:endParaRPr lang="en-US" sz="20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endParaRPr lang="en-US" sz="24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Navoiy</a:t>
            </a: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SHXTMFMTTEBga</a:t>
            </a: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qarashli</a:t>
            </a:r>
            <a:endParaRPr lang="en-US" sz="2400" b="1" i="1" dirty="0">
              <a:solidFill>
                <a:srgbClr val="000099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NAVOIY SHAHAR 12-DAVLAT </a:t>
            </a:r>
          </a:p>
          <a:p>
            <a:pPr algn="ctr" defTabSz="915988">
              <a:defRPr/>
            </a:pP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IXTISOSLASHTIRILGAN  UMUMTA’LIM MAKTABI</a:t>
            </a:r>
          </a:p>
          <a:p>
            <a:pPr algn="ctr" defTabSz="915988">
              <a:defRPr/>
            </a:pPr>
            <a:endParaRPr lang="en-US" sz="24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2014-2015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o`quv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yili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davomida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o`zining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o`tkir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zehni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, </a:t>
            </a:r>
          </a:p>
          <a:p>
            <a:pPr algn="ctr" defTabSz="915988">
              <a:defRPr/>
            </a:pP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teran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fikrlashi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va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kitobga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bo`lgan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qiziqishi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hamda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 </a:t>
            </a:r>
          </a:p>
          <a:p>
            <a:pPr algn="ctr" defTabSz="915988">
              <a:defRPr/>
            </a:pP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o`quvchilar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o`rtasida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eng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ko`p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kitob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o`qib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, </a:t>
            </a:r>
          </a:p>
          <a:p>
            <a:pPr algn="ctr" defTabSz="915988">
              <a:defRPr/>
            </a:pP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namuna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va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ibrat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bo`la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olganligi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uchun</a:t>
            </a:r>
            <a:endParaRPr lang="en-US" sz="2200" b="1" i="1" dirty="0">
              <a:solidFill>
                <a:srgbClr val="0000FF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____ - “_____” 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sinf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o`quvchisi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 defTabSz="915988">
              <a:defRPr/>
            </a:pPr>
            <a:r>
              <a:rPr lang="en-US" sz="2200" b="1" i="1" dirty="0">
                <a:latin typeface="Bookman Old Style" panose="02050604050505020204" pitchFamily="18" charset="0"/>
              </a:rPr>
              <a:t>_________________________________________________________</a:t>
            </a:r>
          </a:p>
          <a:p>
            <a:pPr algn="ctr" defTabSz="915988">
              <a:defRPr/>
            </a:pPr>
            <a:endParaRPr lang="en-US" sz="22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endParaRPr lang="en-US" sz="22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 err="1">
                <a:latin typeface="Bookman Old Style" panose="02050604050505020204" pitchFamily="18" charset="0"/>
              </a:rPr>
              <a:t>nominatsiyasi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bilan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taqdirlanadi</a:t>
            </a:r>
            <a:r>
              <a:rPr lang="en-US" sz="2200" b="1" i="1" dirty="0">
                <a:latin typeface="Bookman Old Style" panose="02050604050505020204" pitchFamily="18" charset="0"/>
              </a:rPr>
              <a:t>.</a:t>
            </a:r>
          </a:p>
          <a:p>
            <a:pPr algn="r" defTabSz="915988">
              <a:defRPr/>
            </a:pPr>
            <a:endParaRPr lang="en-US" sz="24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 err="1">
                <a:latin typeface="Bookman Old Style" panose="02050604050505020204" pitchFamily="18" charset="0"/>
              </a:rPr>
              <a:t>Maktab</a:t>
            </a:r>
            <a:r>
              <a:rPr lang="en-US" sz="2400" b="1" i="1" dirty="0"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latin typeface="Bookman Old Style" panose="02050604050505020204" pitchFamily="18" charset="0"/>
              </a:rPr>
              <a:t>direktori</a:t>
            </a:r>
            <a:r>
              <a:rPr lang="en-US" sz="2400" b="1" i="1" dirty="0">
                <a:latin typeface="Bookman Old Style" panose="02050604050505020204" pitchFamily="18" charset="0"/>
              </a:rPr>
              <a:t>:		</a:t>
            </a:r>
            <a:r>
              <a:rPr lang="en-US" sz="2400" b="1" i="1" dirty="0" err="1">
                <a:latin typeface="Bookman Old Style" panose="02050604050505020204" pitchFamily="18" charset="0"/>
              </a:rPr>
              <a:t>A.Azimov</a:t>
            </a:r>
            <a:r>
              <a:rPr lang="en-US" sz="2400" b="1" i="1" dirty="0">
                <a:latin typeface="Bookman Old Style" panose="02050604050505020204" pitchFamily="18" charset="0"/>
              </a:rPr>
              <a:t> </a:t>
            </a:r>
          </a:p>
          <a:p>
            <a:pPr algn="r" defTabSz="915988">
              <a:defRPr/>
            </a:pPr>
            <a:r>
              <a:rPr lang="en-US" b="1" i="1" dirty="0">
                <a:latin typeface="Bookman Old Style" panose="02050604050505020204" pitchFamily="18" charset="0"/>
              </a:rPr>
              <a:t>2015-yil ___-may</a:t>
            </a:r>
            <a:endParaRPr lang="ru-RU" b="1" i="1" dirty="0">
              <a:latin typeface="Bookman Old Style" panose="0205060405050502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974" y="4680570"/>
            <a:ext cx="9433048" cy="8925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2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“ENG FAOL KITOBXON”</a:t>
            </a:r>
            <a:endParaRPr lang="ru-RU" sz="52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7172" name="Picture 4" descr="LOGO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44488"/>
            <a:ext cx="1674813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975" y="360363"/>
            <a:ext cx="199072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395288" y="6408738"/>
            <a:ext cx="1116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9pPr>
          </a:lstStyle>
          <a:p>
            <a:pPr eaLnBrk="1" hangingPunct="1"/>
            <a:r>
              <a:rPr lang="uz-Cyrl-UZ" b="1" i="1">
                <a:latin typeface="Bookman Old Style" pitchFamily="18" charset="0"/>
              </a:rPr>
              <a:t>№ </a:t>
            </a:r>
            <a:r>
              <a:rPr lang="en-US" b="1" i="1">
                <a:latin typeface="Bookman Old Style" pitchFamily="18" charset="0"/>
              </a:rPr>
              <a:t>_____</a:t>
            </a:r>
            <a:endParaRPr lang="ru-RU" b="1" i="1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52413" y="215900"/>
            <a:ext cx="9936162" cy="676910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63000">
                <a:schemeClr val="bg1"/>
              </a:gs>
              <a:gs pos="38000">
                <a:schemeClr val="bg1"/>
              </a:gs>
              <a:gs pos="100000">
                <a:srgbClr val="00FF00"/>
              </a:gs>
            </a:gsLst>
            <a:lin ang="5400000" scaled="1"/>
          </a:gradFill>
          <a:ln w="127000" cmpd="tri">
            <a:solidFill>
              <a:srgbClr val="000099"/>
            </a:solidFill>
            <a:miter lim="800000"/>
            <a:headEnd/>
            <a:tailEnd/>
          </a:ln>
          <a:effectLst/>
          <a:extLst/>
        </p:spPr>
        <p:txBody>
          <a:bodyPr lIns="92546" tIns="46273" rIns="92546" bIns="46273"/>
          <a:lstStyle/>
          <a:p>
            <a:pPr algn="ctr" defTabSz="915988">
              <a:defRPr/>
            </a:pPr>
            <a:endParaRPr lang="en-US" sz="2400" b="1" i="1" dirty="0">
              <a:solidFill>
                <a:srgbClr val="000099"/>
              </a:solidFill>
              <a:latin typeface="Arial" charset="0"/>
            </a:endParaRPr>
          </a:p>
          <a:p>
            <a:pPr algn="ctr" defTabSz="915988">
              <a:defRPr/>
            </a:pPr>
            <a:endParaRPr lang="en-US" sz="20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endParaRPr lang="en-US" sz="24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Navoiy</a:t>
            </a: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SHXTMFMTTEBga</a:t>
            </a: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solidFill>
                  <a:srgbClr val="000099"/>
                </a:solidFill>
                <a:latin typeface="Bookman Old Style" panose="02050604050505020204" pitchFamily="18" charset="0"/>
              </a:rPr>
              <a:t>qarashli</a:t>
            </a:r>
            <a:endParaRPr lang="en-US" sz="2400" b="1" i="1" dirty="0">
              <a:solidFill>
                <a:srgbClr val="000099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NAVOIY SHAHAR 12-DAVLAT </a:t>
            </a:r>
          </a:p>
          <a:p>
            <a:pPr algn="ctr" defTabSz="915988">
              <a:defRPr/>
            </a:pPr>
            <a:r>
              <a:rPr lang="en-US" sz="2400" b="1" i="1" dirty="0">
                <a:solidFill>
                  <a:srgbClr val="000099"/>
                </a:solidFill>
                <a:latin typeface="Bookman Old Style" panose="02050604050505020204" pitchFamily="18" charset="0"/>
              </a:rPr>
              <a:t>IXTISOSLASHTIRILGAN  UMUMTA’LIM MAKTABI</a:t>
            </a:r>
          </a:p>
          <a:p>
            <a:pPr algn="ctr" defTabSz="915988">
              <a:defRPr/>
            </a:pPr>
            <a:endParaRPr lang="en-US" sz="24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2014-2015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o`quv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yili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davomida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sport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musobaqalaridagi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 defTabSz="915988">
              <a:defRPr/>
            </a:pP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faol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ishtiroki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,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o`quvchi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yoshlar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o`rtasida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sog`lom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turmush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tarzini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targ`ib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qilishda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namuna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va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ibrat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bo`la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olganligi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uchun</a:t>
            </a:r>
            <a:endParaRPr lang="en-US" sz="2200" b="1" i="1" dirty="0">
              <a:solidFill>
                <a:srgbClr val="0000FF"/>
              </a:solidFill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____ - “_____” 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sinf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solidFill>
                  <a:srgbClr val="0000FF"/>
                </a:solidFill>
                <a:latin typeface="Bookman Old Style" panose="02050604050505020204" pitchFamily="18" charset="0"/>
              </a:rPr>
              <a:t>o`quvchisi</a:t>
            </a:r>
            <a:r>
              <a:rPr lang="en-US" sz="2200" b="1" i="1" dirty="0">
                <a:solidFill>
                  <a:srgbClr val="0000FF"/>
                </a:solidFill>
                <a:latin typeface="Bookman Old Style" panose="02050604050505020204" pitchFamily="18" charset="0"/>
              </a:rPr>
              <a:t> </a:t>
            </a:r>
          </a:p>
          <a:p>
            <a:pPr algn="ctr" defTabSz="915988">
              <a:defRPr/>
            </a:pPr>
            <a:r>
              <a:rPr lang="en-US" sz="2200" b="1" i="1" dirty="0">
                <a:latin typeface="Bookman Old Style" panose="02050604050505020204" pitchFamily="18" charset="0"/>
              </a:rPr>
              <a:t>_________________________________________________________</a:t>
            </a:r>
          </a:p>
          <a:p>
            <a:pPr algn="ctr" defTabSz="915988">
              <a:defRPr/>
            </a:pPr>
            <a:endParaRPr lang="en-US" sz="22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endParaRPr lang="en-US" sz="22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endParaRPr lang="en-US" sz="22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200" b="1" i="1" dirty="0" err="1">
                <a:latin typeface="Bookman Old Style" panose="02050604050505020204" pitchFamily="18" charset="0"/>
              </a:rPr>
              <a:t>nominatsiyasi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bilan</a:t>
            </a:r>
            <a:r>
              <a:rPr lang="en-US" sz="2200" b="1" i="1" dirty="0">
                <a:latin typeface="Bookman Old Style" panose="02050604050505020204" pitchFamily="18" charset="0"/>
              </a:rPr>
              <a:t> </a:t>
            </a:r>
            <a:r>
              <a:rPr lang="en-US" sz="2200" b="1" i="1" dirty="0" err="1">
                <a:latin typeface="Bookman Old Style" panose="02050604050505020204" pitchFamily="18" charset="0"/>
              </a:rPr>
              <a:t>taqdirlanadi</a:t>
            </a:r>
            <a:r>
              <a:rPr lang="en-US" sz="2200" b="1" i="1" dirty="0">
                <a:latin typeface="Bookman Old Style" panose="02050604050505020204" pitchFamily="18" charset="0"/>
              </a:rPr>
              <a:t>.</a:t>
            </a:r>
          </a:p>
          <a:p>
            <a:pPr algn="r" defTabSz="915988">
              <a:defRPr/>
            </a:pPr>
            <a:endParaRPr lang="en-US" sz="2400" b="1" i="1" dirty="0">
              <a:latin typeface="Bookman Old Style" panose="02050604050505020204" pitchFamily="18" charset="0"/>
            </a:endParaRPr>
          </a:p>
          <a:p>
            <a:pPr algn="ctr" defTabSz="915988">
              <a:defRPr/>
            </a:pPr>
            <a:r>
              <a:rPr lang="en-US" sz="2400" b="1" i="1" dirty="0" err="1">
                <a:latin typeface="Bookman Old Style" panose="02050604050505020204" pitchFamily="18" charset="0"/>
              </a:rPr>
              <a:t>Maktab</a:t>
            </a:r>
            <a:r>
              <a:rPr lang="en-US" sz="2400" b="1" i="1" dirty="0">
                <a:latin typeface="Bookman Old Style" panose="02050604050505020204" pitchFamily="18" charset="0"/>
              </a:rPr>
              <a:t> </a:t>
            </a:r>
            <a:r>
              <a:rPr lang="en-US" sz="2400" b="1" i="1" dirty="0" err="1">
                <a:latin typeface="Bookman Old Style" panose="02050604050505020204" pitchFamily="18" charset="0"/>
              </a:rPr>
              <a:t>direktori</a:t>
            </a:r>
            <a:r>
              <a:rPr lang="en-US" sz="2400" b="1" i="1" dirty="0">
                <a:latin typeface="Bookman Old Style" panose="02050604050505020204" pitchFamily="18" charset="0"/>
              </a:rPr>
              <a:t>:		</a:t>
            </a:r>
            <a:r>
              <a:rPr lang="en-US" sz="2400" b="1" i="1" dirty="0" err="1">
                <a:latin typeface="Bookman Old Style" panose="02050604050505020204" pitchFamily="18" charset="0"/>
              </a:rPr>
              <a:t>A.Azimov</a:t>
            </a:r>
            <a:r>
              <a:rPr lang="en-US" sz="2400" b="1" i="1" dirty="0">
                <a:latin typeface="Bookman Old Style" panose="02050604050505020204" pitchFamily="18" charset="0"/>
              </a:rPr>
              <a:t> </a:t>
            </a:r>
          </a:p>
          <a:p>
            <a:pPr algn="r" defTabSz="915988">
              <a:defRPr/>
            </a:pPr>
            <a:r>
              <a:rPr lang="en-US" b="1" i="1" dirty="0">
                <a:latin typeface="Bookman Old Style" panose="02050604050505020204" pitchFamily="18" charset="0"/>
              </a:rPr>
              <a:t>2015-yil ___-may</a:t>
            </a:r>
            <a:endParaRPr lang="ru-RU" b="1" i="1" dirty="0">
              <a:latin typeface="Bookman Old Style" panose="0205060405050502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974" y="4536554"/>
            <a:ext cx="9433048" cy="8925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200" b="1" i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“ENG FAOL SPORTCHI”</a:t>
            </a:r>
            <a:endParaRPr lang="ru-RU" sz="52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8196" name="Picture 4" descr="LOGO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44488"/>
            <a:ext cx="1674813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13" y="360363"/>
            <a:ext cx="206216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395288" y="6408738"/>
            <a:ext cx="1116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neakerhead BTN Outlin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neakerhead BTN Outline" pitchFamily="34" charset="0"/>
              </a:defRPr>
            </a:lvl9pPr>
          </a:lstStyle>
          <a:p>
            <a:pPr eaLnBrk="1" hangingPunct="1"/>
            <a:r>
              <a:rPr lang="uz-Cyrl-UZ" b="1" i="1">
                <a:latin typeface="Bookman Old Style" pitchFamily="18" charset="0"/>
              </a:rPr>
              <a:t>№ </a:t>
            </a:r>
            <a:r>
              <a:rPr lang="en-US" b="1" i="1">
                <a:latin typeface="Bookman Old Style" pitchFamily="18" charset="0"/>
              </a:rPr>
              <a:t>_____</a:t>
            </a:r>
            <a:endParaRPr lang="ru-RU" b="1" i="1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5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neakerhead BTN Outlin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5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neakerhead BTN Outline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386</Words>
  <Application>Microsoft Office PowerPoint</Application>
  <PresentationFormat>Произвольный</PresentationFormat>
  <Paragraphs>136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Sneakerhead BTN Outline</vt:lpstr>
      <vt:lpstr>Arial</vt:lpstr>
      <vt:lpstr>Calibri</vt:lpstr>
      <vt:lpstr>Bookman Old Style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REFERATGA QATNASHGANLAR</dc:title>
  <dc:creator>Админ Aim.Uz</dc:creator>
  <cp:lastModifiedBy>Админ_Aim.Uz</cp:lastModifiedBy>
  <cp:revision>47</cp:revision>
  <cp:lastPrinted>2015-05-22T16:18:03Z</cp:lastPrinted>
  <dcterms:created xsi:type="dcterms:W3CDTF">2010-09-28T14:34:58Z</dcterms:created>
  <dcterms:modified xsi:type="dcterms:W3CDTF">2018-01-03T10:16:40Z</dcterms:modified>
</cp:coreProperties>
</file>