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8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746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5EB5-C06C-48CB-BE35-597C38B1AE9C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0F3FC-D736-4C58-85E4-9C920B831D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5EB5-C06C-48CB-BE35-597C38B1AE9C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0F3FC-D736-4C58-85E4-9C920B831D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5EB5-C06C-48CB-BE35-597C38B1AE9C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0F3FC-D736-4C58-85E4-9C920B831D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5EB5-C06C-48CB-BE35-597C38B1AE9C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0F3FC-D736-4C58-85E4-9C920B831D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5EB5-C06C-48CB-BE35-597C38B1AE9C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0F3FC-D736-4C58-85E4-9C920B831D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5EB5-C06C-48CB-BE35-597C38B1AE9C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0F3FC-D736-4C58-85E4-9C920B831D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5EB5-C06C-48CB-BE35-597C38B1AE9C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0F3FC-D736-4C58-85E4-9C920B831D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5EB5-C06C-48CB-BE35-597C38B1AE9C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0F3FC-D736-4C58-85E4-9C920B831D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5EB5-C06C-48CB-BE35-597C38B1AE9C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0F3FC-D736-4C58-85E4-9C920B831D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5EB5-C06C-48CB-BE35-597C38B1AE9C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0F3FC-D736-4C58-85E4-9C920B831D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5EB5-C06C-48CB-BE35-597C38B1AE9C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0F3FC-D736-4C58-85E4-9C920B831D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45EB5-C06C-48CB-BE35-597C38B1AE9C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0F3FC-D736-4C58-85E4-9C920B831D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85800" y="116632"/>
            <a:ext cx="8134672" cy="66247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MS Sans Serif"/>
                <a:ea typeface="Times New Roman"/>
                <a:cs typeface="Times New Roman"/>
              </a:rPr>
              <a:t> </a:t>
            </a:r>
            <a:endParaRPr kumimoji="0" lang="en-AU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j-lt"/>
              <a:ea typeface="+mj-ea"/>
              <a:cs typeface="Trebuchet MS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38200" y="214313"/>
            <a:ext cx="8162925" cy="29289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8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71472" y="0"/>
            <a:ext cx="770413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006666"/>
                </a:solidFill>
              </a:rPr>
              <a:t> </a:t>
            </a:r>
            <a:endParaRPr lang="ru-RU" sz="2400" b="1">
              <a:solidFill>
                <a:srgbClr val="006666"/>
              </a:solidFill>
            </a:endParaRPr>
          </a:p>
        </p:txBody>
      </p:sp>
      <p:pic>
        <p:nvPicPr>
          <p:cNvPr id="8" name="Picture 5" descr="логотип copy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</a:blip>
          <a:srcRect/>
          <a:stretch>
            <a:fillRect/>
          </a:stretch>
        </p:blipFill>
        <p:spPr bwMode="auto">
          <a:xfrm>
            <a:off x="3857620" y="285728"/>
            <a:ext cx="12954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4" descr="C:\Documents and Settings\Admin\Мои документы\Загрузки\Harakatlar\copy of uz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214290"/>
            <a:ext cx="1571625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5" descr="591px-Coat_of_Arms_of_Uzbekistan_sv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43713" y="214290"/>
            <a:ext cx="15716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500034" y="1357298"/>
            <a:ext cx="835824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yil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Faol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investisiyalar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ijtimoiy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rivojlanish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yili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ru-RU" sz="11500" b="1" dirty="0">
              <a:solidFill>
                <a:srgbClr val="FFFF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2285992"/>
            <a:ext cx="91440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Sho’rchi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xalq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ta’lim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bo’limiga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qarashli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18-umumiy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o’rta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ta’lim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maktabning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boshlang’ich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ta’lim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o’qituvchisi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err="1" smtClean="0"/>
              <a:t>Meliboyeva</a:t>
            </a:r>
            <a:r>
              <a:rPr lang="en-US" sz="2800" dirty="0" smtClean="0"/>
              <a:t> </a:t>
            </a:r>
            <a:r>
              <a:rPr lang="en-US" sz="2800" dirty="0" err="1" smtClean="0"/>
              <a:t>Muborakning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Oltin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kuz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mavzusida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tayyorlagan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i="1" dirty="0" smtClean="0">
                <a:solidFill>
                  <a:srgbClr val="002060"/>
                </a:solidFill>
                <a:latin typeface="Vijaya" pitchFamily="34" charset="0"/>
                <a:cs typeface="Vijaya" pitchFamily="34" charset="0"/>
              </a:rPr>
              <a:t> </a:t>
            </a:r>
            <a:r>
              <a:rPr lang="en-US" sz="6000" b="1" i="1" dirty="0" smtClean="0">
                <a:solidFill>
                  <a:srgbClr val="002060"/>
                </a:solidFill>
                <a:latin typeface="Vijaya" pitchFamily="34" charset="0"/>
                <a:cs typeface="Vijaya" pitchFamily="34" charset="0"/>
              </a:rPr>
              <a:t>OCHIQ  DARS </a:t>
            </a:r>
            <a:r>
              <a:rPr lang="ru-RU" sz="6000" b="1" i="1" dirty="0" smtClean="0">
                <a:solidFill>
                  <a:srgbClr val="002060"/>
                </a:solidFill>
                <a:latin typeface="Bookman Old Style" pitchFamily="18" charset="0"/>
                <a:cs typeface="Vijaya" pitchFamily="34" charset="0"/>
              </a:rPr>
              <a:t> </a:t>
            </a:r>
            <a:r>
              <a:rPr lang="en-US" sz="6000" b="1" i="1" dirty="0" smtClean="0">
                <a:solidFill>
                  <a:srgbClr val="002060"/>
                </a:solidFill>
                <a:latin typeface="Vijaya" pitchFamily="34" charset="0"/>
                <a:cs typeface="Vijaya" pitchFamily="34" charset="0"/>
              </a:rPr>
              <a:t>TAQDIMOTI</a:t>
            </a:r>
            <a:endParaRPr lang="ru-RU" sz="3200" dirty="0" smtClean="0">
              <a:solidFill>
                <a:srgbClr val="002060"/>
              </a:solidFill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4495800"/>
            <a:ext cx="1194558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      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uzor_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44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14414" y="357166"/>
            <a:ext cx="7929586" cy="652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Maqollar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chashmasi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Bu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yinda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quvchilar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mardlik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dovyuraklik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haqida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maqollar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aytadi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izohlaydilar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Nomard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yovga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yalinar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Mard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kuchiga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suyanar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*******************************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Yaxshi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rgan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do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stingga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Yaxshi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rgan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molingni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*********************************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Yigitga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mardlik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yarashar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*********************************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Tilingni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botir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qilma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zingni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botir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qil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*********************************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Yaxshi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bola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otaga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quvvat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Yomon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bola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uqubat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**********************************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72300" y="1643050"/>
            <a:ext cx="21717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85786" y="4143380"/>
            <a:ext cx="254320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uzor_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44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214414" y="714356"/>
            <a:ext cx="7929586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Darsga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yakun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yasash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va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32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32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quvchilarni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baholash</a:t>
            </a:r>
            <a:r>
              <a:rPr kumimoji="0" lang="en-US" sz="4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Uyga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vazifa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Mavzuni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32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32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qib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savollarga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javob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yozish</a:t>
            </a:r>
            <a:endParaRPr kumimoji="0" lang="en-US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4143380"/>
            <a:ext cx="80010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Darsdagi</a:t>
            </a:r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ishtirokingiz</a:t>
            </a:r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rahmat</a:t>
            </a:r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3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2" descr="333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500042"/>
            <a:ext cx="4943475" cy="353855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57224" y="4864537"/>
            <a:ext cx="78581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Kitobsiz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taraqqiyotga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yuksak</a:t>
            </a:r>
            <a:endParaRPr lang="en-US" sz="28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</a:t>
            </a:r>
            <a:r>
              <a:rPr lang="en-US" sz="2800" b="1" dirty="0" err="1" smtClean="0">
                <a:ea typeface="Calibri" pitchFamily="34" charset="0"/>
                <a:cs typeface="Times New Roman" pitchFamily="18" charset="0"/>
              </a:rPr>
              <a:t>’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naviyatga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erishib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bo</a:t>
            </a:r>
            <a:r>
              <a:rPr lang="en-US" sz="2800" b="1" dirty="0" err="1" smtClean="0">
                <a:ea typeface="Calibri" pitchFamily="34" charset="0"/>
                <a:cs typeface="Times New Roman" pitchFamily="18" charset="0"/>
              </a:rPr>
              <a:t>’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lmaydi</a:t>
            </a:r>
            <a:endParaRPr lang="ru-RU" sz="500" b="1" dirty="0" smtClean="0">
              <a:latin typeface="Arial" pitchFamily="34" charset="0"/>
              <a:cs typeface="Arial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SH.M.Mirziyoyev</a:t>
            </a:r>
            <a:endParaRPr lang="ru-RU" sz="7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одержимое 18"/>
          <p:cNvSpPr>
            <a:spLocks noGrp="1"/>
          </p:cNvSpPr>
          <p:nvPr>
            <p:ph sz="half"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2017-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YIL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7-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FEVRALDA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ZBEKISTON RESPUBLIKASINI YANADA RIVOJLANTIRISH BO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YICHA HARAKATLAR STRATEGIYASI TO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RISIDA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GI O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ZBEKISTON RESPUBLIKASI PREZIDENTINING PF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-4947-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SONLI FARMONI E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LON QILINDI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2017-2021 YILLARDA HARAKATLAR STRATEGIYASI NIMA? UNDAGI RANGLAR NIMANI BILDIRADI?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r>
              <a:rPr lang="en-US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1.DAVLAT VA JAMIYAT QURILISH TIZIMINI TAKOMILLASHTIRISH</a:t>
            </a:r>
            <a:endParaRPr lang="ru-RU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Moviy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havorang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osmon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ramzi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buyuk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Amir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Temur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davlatining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bayrog’ining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rangi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2.QONUN USTUVORLIGINI TA’MINLASH VA SUD-HUQUQ TIZIMINI YANADA ISLOH QILISH.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Siyohrang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qonuniylik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elementlari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hisoblangan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ustuvorlik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or-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nomuslilik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ramzi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3.IQTISODIYOTNI RIVOJLANTIRISH VA LIBERALLASHTIRISH</a:t>
            </a:r>
            <a:endParaRPr lang="ru-RU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Tillarang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iqtisodiyotni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rivojlantirish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elementlari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hisoblangan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kuch-qudrat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boylik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ramzi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4.IJTIMOIY SOHANI RIVOJLANTIRISH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Qizil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rang-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hayot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aholining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munosib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turmush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tarzini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ta’minlash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ramzi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5.XAVFSIZLIK, DINIY BAG’RIKRNGLIK VA MILLATLARARO TOTUVLIK, O’ZARO MANFAATLI VA AMALIY TASHQI SIYOSAT</a:t>
            </a:r>
            <a:endParaRPr lang="ru-RU" b="1" dirty="0" smtClean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rang-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tinchliksevarlik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siyosati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elementlari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hisoblangan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tinchlik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soflik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ramzi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dirty="0" smtClean="0"/>
              <a:t> </a:t>
            </a:r>
            <a:endParaRPr lang="ru-RU" b="1" dirty="0" smtClean="0"/>
          </a:p>
          <a:p>
            <a:pPr algn="ctr">
              <a:buNone/>
            </a:pP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2844" y="0"/>
            <a:ext cx="8134672" cy="66247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MS Sans Serif"/>
                <a:ea typeface="Times New Roman"/>
                <a:cs typeface="Times New Roman"/>
              </a:rPr>
              <a:t> </a:t>
            </a:r>
            <a:endParaRPr kumimoji="0" lang="en-AU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j-lt"/>
              <a:ea typeface="+mj-ea"/>
              <a:cs typeface="Trebuchet MS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85720" y="0"/>
            <a:ext cx="8162925" cy="29289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14348" y="285728"/>
            <a:ext cx="770413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006666"/>
                </a:solidFill>
              </a:rPr>
              <a:t> </a:t>
            </a:r>
            <a:endParaRPr lang="ru-RU" sz="2400" b="1">
              <a:solidFill>
                <a:srgbClr val="0066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214414" y="0"/>
            <a:ext cx="7929586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O’tilgan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mavzu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Bo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lim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yuzasidan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takrorlash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Bo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limda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yod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olgan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qo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shiqlaringizdan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birini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yod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ayting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Siz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nima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deb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ylaysiz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kambag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dehqon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ish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qildimi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Buni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qaysi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ertakda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qigansiz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Bo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linganni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bo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yer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maqoli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qaysi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asarda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keltirilgan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Siz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shu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maqol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mazmuniga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yaqin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qanday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maqol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bilasiz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Ayting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Tez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aytishni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nima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uchun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mashq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qilasiz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6" descr="uzor_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44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09" y="0"/>
            <a:ext cx="1643091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1214414" y="0"/>
            <a:ext cx="792958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DAM OLISH DAQIQASI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Raqamli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joylashuv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mashqi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quvchilar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zlarning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raqamini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aytib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gaplar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hosil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qilishlari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kerak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ladi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1,4,7,11,13      3,5,9,12,15      2,6,8,10,14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6" descr="uzor_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44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12570" y="1943100"/>
            <a:ext cx="6845644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1428728" y="5072074"/>
            <a:ext cx="7715272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Javoblar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1,4,7,11,13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Tabiatning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ajoyib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tuhfasi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yerimizdir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3,5,9,12,15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Birinchi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qadamni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bag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qo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yasiz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2,6,8,10,14 (U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sizni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kiyintiradi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ydiradi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ardoqlaydi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33207" y="2668270"/>
          <a:ext cx="6077585" cy="1521460"/>
        </p:xfrm>
        <a:graphic>
          <a:graphicData uri="http://schemas.openxmlformats.org/drawingml/2006/table">
            <a:tbl>
              <a:tblPr/>
              <a:tblGrid>
                <a:gridCol w="759460"/>
                <a:gridCol w="759460"/>
                <a:gridCol w="759460"/>
                <a:gridCol w="759460"/>
                <a:gridCol w="759460"/>
                <a:gridCol w="760095"/>
                <a:gridCol w="760095"/>
                <a:gridCol w="760095"/>
              </a:tblGrid>
              <a:tr h="768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Z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U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00166" y="4572008"/>
          <a:ext cx="6077585" cy="1402080"/>
        </p:xfrm>
        <a:graphic>
          <a:graphicData uri="http://schemas.openxmlformats.org/drawingml/2006/table">
            <a:tbl>
              <a:tblPr/>
              <a:tblGrid>
                <a:gridCol w="759460"/>
                <a:gridCol w="759460"/>
                <a:gridCol w="759460"/>
                <a:gridCol w="759460"/>
                <a:gridCol w="759460"/>
                <a:gridCol w="760095"/>
                <a:gridCol w="760095"/>
                <a:gridCol w="76009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U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Z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214414" y="0"/>
            <a:ext cx="7715304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qituvchi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Sizlar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doskadagi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rgazmadagi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harflarni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sonlarning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sishi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orqali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qisalaringiz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bugungi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mavzumizning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nomi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kelib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chiqadi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6" descr="uzor_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44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5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uzor_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44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642918"/>
            <a:ext cx="792958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214414" y="0"/>
            <a:ext cx="79295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ea typeface="Calibri" pitchFamily="34" charset="0"/>
                <a:cs typeface="Times New Roman" pitchFamily="18" charset="0"/>
              </a:rPr>
              <a:t>“</a:t>
            </a:r>
            <a:r>
              <a:rPr lang="en-US" sz="32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Oltin</a:t>
            </a:r>
            <a:r>
              <a:rPr lang="en-US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kuz</a:t>
            </a:r>
            <a:r>
              <a:rPr lang="en-US" sz="3200" b="1" dirty="0" smtClean="0">
                <a:ea typeface="Calibri" pitchFamily="34" charset="0"/>
                <a:cs typeface="Times New Roman" pitchFamily="18" charset="0"/>
              </a:rPr>
              <a:t>”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1142976" y="2571744"/>
            <a:ext cx="778674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Kuz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Оnа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diyorimizdа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оltin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kuz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sеpini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yoygаn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Kеchаlаri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sаlqin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Ertаlаb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shudring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tushа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bоshlаydi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Tоg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lаrdаgi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qоyalаrdа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qirоv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Pахtа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dаlаlаrining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rinishi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zgаchа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ppi-lo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ppi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оchilgаn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pахtаlаr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quyosh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nuridа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tоvlаnаdi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Bu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mаnzаrа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kuz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kеlgаnidаn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dаrаk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bеrаdi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Kuzning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birinchi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оyidа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nоk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оlmа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shаftоli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uzum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аnjir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аnоrlаr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аrq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pishаdi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Sаbzаvоt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qоvun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tаrvuzlаr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sеrоb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bo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lаdi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Yig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im-tеrim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ishlаri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bоshlаnаdi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Tuyoqli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jоnivоrlаrning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hаyotidа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hаm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zgаrish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bo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lаdi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Ulаr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tlаr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bilаn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birgа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dоn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оziqаsi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yovvоyi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urug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lаr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mеvаlаrni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istе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mоl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qilаdilаr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Bu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ulаrning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qishgа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kuch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plаb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оlishigа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yordаm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bеrаdi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Kuz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kеlib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hаvо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sоviy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bоshlаgаndа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turnаlаr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chug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urchiqlаr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qаldirg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оchlаr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uzunqаnоtlаr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kqаrg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аlаr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yurtimizdаn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issiq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tоmоnlаrgа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uchib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kеtаdi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Yilnоmа“dаn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uzor_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44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1285852" y="0"/>
            <a:ext cx="785814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Mustahkamlash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qituvchi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Mаtndа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kuzning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birinchi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оyi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hаqidа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nimа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dеyilgаn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Kuzdа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tuyoqli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jоnivоrlаr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hаyotidа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qаndаy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zgаrishlаr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ro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bеrаdi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Qаysi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qushlаr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issiq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tоmоnlаrgа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uchib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kеtadi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Mаtndаn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kuz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mаnzаrаsigа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оid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pаrchаni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tоping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vа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o‘qing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4714884"/>
            <a:ext cx="21717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uzor_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4291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714348" y="0"/>
            <a:ext cx="8429652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DAM OLISH DAQIQASI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Tez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javob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ber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Bu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yinda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quvchilar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uch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guruhga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bo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linib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uch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guruhdan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nafar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vakil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berilgan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savollarga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tezlik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bilan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javob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berishi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kerak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1-guruh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uchun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savollar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1.Nima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hamma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tilda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ham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gapiradi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 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sado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2.Qilichdan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tkir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nima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 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Kо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3.Kо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prik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ustida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ketayotgan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odam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oyog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ining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tagida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nima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bor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 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oyoq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kiyimining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tag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charmi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4.Dengiz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ostida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qanday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tosh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bо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lmaydi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 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Quruq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tosh)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5.qora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mushuk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qay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vaqt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uyga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osongina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kira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oladi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  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eshik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ochiq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bо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2-guruh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uchun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savollar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1.Nimaning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besh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barmog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bor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-u,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Birorta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ham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tirnog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yо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 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Qо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lqop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2.Yuqoridan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pastga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qarab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sadigan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narsa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nima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  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Sariq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sumalak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3.Hayvonlardan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birining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nomini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ikki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tomondan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qilsa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ham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zgarmaydi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Bu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hayvonning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nomi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nima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 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Kiyik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4.Yomg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ir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yog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ib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turganda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qarg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qanday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daraxtga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qо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nadi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  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Hо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daraxtga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qо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nadi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5.Bir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joyda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yonib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turgan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sakkiz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lampochkadan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uchtasi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nechta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lampochka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qoladi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  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Sakkizta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lampochka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qoladi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chunki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uch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lampochka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singani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yо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3-guruh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uchun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savollar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1.Nimaga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odam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orqaga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girilib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qaraydi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  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Odam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orqasida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kо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yо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2.Yumuq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kо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bilan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nimani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kо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rish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mumkin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 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Tush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3.Qanday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idishni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sira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tо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ldirib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bо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lmaydi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 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Teshik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idishni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4.Tushimda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yovvoyi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hayvonlar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meni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taladi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ulardan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qanday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qilib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qutulish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mumkin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 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Uyg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onib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5.Olaqarg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zini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Men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qushman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deb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ayta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oladimi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  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olaqarg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gapira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olmaydi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769</Words>
  <Application>Microsoft Office PowerPoint</Application>
  <PresentationFormat>Экран (4:3)</PresentationFormat>
  <Paragraphs>194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Bukmop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Fujitsu</dc:creator>
  <cp:lastModifiedBy>Compass</cp:lastModifiedBy>
  <cp:revision>11</cp:revision>
  <dcterms:created xsi:type="dcterms:W3CDTF">2018-12-29T06:02:20Z</dcterms:created>
  <dcterms:modified xsi:type="dcterms:W3CDTF">2019-05-20T07:04:21Z</dcterms:modified>
</cp:coreProperties>
</file>