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67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97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408712"/>
          </a:xfrm>
        </p:spPr>
        <p:txBody>
          <a:bodyPr>
            <a:no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Angren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shahar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4400" b="1" dirty="0" smtClean="0">
                <a:solidFill>
                  <a:srgbClr val="002060"/>
                </a:solidFill>
              </a:rPr>
              <a:t>     5-umumta`lim </a:t>
            </a:r>
            <a:r>
              <a:rPr lang="en-US" sz="4400" b="1" dirty="0" err="1" smtClean="0">
                <a:solidFill>
                  <a:srgbClr val="002060"/>
                </a:solidFill>
              </a:rPr>
              <a:t>maktabi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4400" b="1" dirty="0" err="1" smtClean="0">
                <a:solidFill>
                  <a:srgbClr val="002060"/>
                </a:solidFill>
              </a:rPr>
              <a:t>ona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tili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adabiyot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fani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o`qituvchisi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r>
              <a:rPr lang="en-US" sz="4400" b="1" dirty="0" err="1" smtClean="0">
                <a:solidFill>
                  <a:srgbClr val="FF0000"/>
                </a:solidFill>
              </a:rPr>
              <a:t>Muhanbetova</a:t>
            </a:r>
            <a:r>
              <a:rPr lang="en-US" sz="4400" b="1" dirty="0" smtClean="0">
                <a:solidFill>
                  <a:srgbClr val="FF0000"/>
                </a:solidFill>
              </a:rPr>
              <a:t>  </a:t>
            </a:r>
            <a:r>
              <a:rPr lang="en-US" sz="4400" b="1" dirty="0" err="1" smtClean="0">
                <a:solidFill>
                  <a:srgbClr val="FF0000"/>
                </a:solidFill>
              </a:rPr>
              <a:t>Zulfiyaning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4400" b="1" dirty="0" smtClean="0">
                <a:solidFill>
                  <a:srgbClr val="7030A0"/>
                </a:solidFill>
              </a:rPr>
              <a:t>10-sinfda “</a:t>
            </a:r>
            <a:r>
              <a:rPr lang="en-US" sz="4400" b="1" dirty="0" err="1" smtClean="0">
                <a:solidFill>
                  <a:srgbClr val="7030A0"/>
                </a:solidFill>
              </a:rPr>
              <a:t>Jek</a:t>
            </a:r>
            <a:r>
              <a:rPr lang="en-US" sz="4400" b="1" dirty="0" smtClean="0">
                <a:solidFill>
                  <a:srgbClr val="7030A0"/>
                </a:solidFill>
              </a:rPr>
              <a:t> London </a:t>
            </a:r>
          </a:p>
          <a:p>
            <a:r>
              <a:rPr lang="en-US" sz="4400" b="1" dirty="0" err="1" smtClean="0">
                <a:solidFill>
                  <a:srgbClr val="7030A0"/>
                </a:solidFill>
              </a:rPr>
              <a:t>hayoti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ijodi</a:t>
            </a:r>
            <a:r>
              <a:rPr lang="en-US" sz="4400" b="1" dirty="0" smtClean="0">
                <a:solidFill>
                  <a:srgbClr val="7030A0"/>
                </a:solidFill>
              </a:rPr>
              <a:t> “</a:t>
            </a:r>
            <a:r>
              <a:rPr lang="en-US" sz="4400" b="1" dirty="0" err="1" smtClean="0">
                <a:solidFill>
                  <a:srgbClr val="7030A0"/>
                </a:solidFill>
              </a:rPr>
              <a:t>mavzusida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dars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taqdimoti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1"/>
            <a:ext cx="21237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712968" cy="66693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5200" b="1" dirty="0" smtClean="0">
                <a:solidFill>
                  <a:srgbClr val="00B0F0"/>
                </a:solidFill>
              </a:rPr>
              <a:t>“</a:t>
            </a:r>
            <a:r>
              <a:rPr lang="en-US" sz="5200" b="1" dirty="0" err="1" smtClean="0">
                <a:solidFill>
                  <a:srgbClr val="00B0F0"/>
                </a:solidFill>
              </a:rPr>
              <a:t>Oq</a:t>
            </a:r>
            <a:r>
              <a:rPr lang="en-US" sz="5200" b="1" dirty="0" smtClean="0">
                <a:solidFill>
                  <a:srgbClr val="00B0F0"/>
                </a:solidFill>
              </a:rPr>
              <a:t> </a:t>
            </a:r>
            <a:r>
              <a:rPr lang="en-US" sz="5200" b="1" dirty="0" err="1" smtClean="0">
                <a:solidFill>
                  <a:srgbClr val="00B0F0"/>
                </a:solidFill>
              </a:rPr>
              <a:t>tish”,”Shimol</a:t>
            </a:r>
            <a:r>
              <a:rPr lang="en-US" sz="5200" b="1" dirty="0" smtClean="0">
                <a:solidFill>
                  <a:srgbClr val="00B0F0"/>
                </a:solidFill>
              </a:rPr>
              <a:t> </a:t>
            </a:r>
            <a:r>
              <a:rPr lang="en-US" sz="5200" b="1" dirty="0" err="1" smtClean="0">
                <a:solidFill>
                  <a:srgbClr val="00B0F0"/>
                </a:solidFill>
              </a:rPr>
              <a:t>hikoyalari</a:t>
            </a:r>
            <a:r>
              <a:rPr lang="en-US" sz="5200" b="1" dirty="0" smtClean="0">
                <a:solidFill>
                  <a:srgbClr val="00B0F0"/>
                </a:solidFill>
              </a:rPr>
              <a:t>”,</a:t>
            </a:r>
          </a:p>
          <a:p>
            <a:r>
              <a:rPr lang="en-US" sz="5200" b="1" dirty="0" smtClean="0">
                <a:solidFill>
                  <a:srgbClr val="92D050"/>
                </a:solidFill>
              </a:rPr>
              <a:t>“</a:t>
            </a:r>
            <a:r>
              <a:rPr lang="en-US" sz="5200" b="1" dirty="0" err="1" smtClean="0">
                <a:solidFill>
                  <a:srgbClr val="92D050"/>
                </a:solidFill>
              </a:rPr>
              <a:t>Sovuq</a:t>
            </a:r>
            <a:r>
              <a:rPr lang="en-US" sz="5200" b="1" dirty="0" smtClean="0">
                <a:solidFill>
                  <a:srgbClr val="92D050"/>
                </a:solidFill>
              </a:rPr>
              <a:t> </a:t>
            </a:r>
            <a:r>
              <a:rPr lang="en-US" sz="5200" b="1" dirty="0" err="1" smtClean="0">
                <a:solidFill>
                  <a:srgbClr val="92D050"/>
                </a:solidFill>
              </a:rPr>
              <a:t>bolalari”,”Otalar</a:t>
            </a:r>
            <a:r>
              <a:rPr lang="en-US" sz="5200" b="1" dirty="0" smtClean="0">
                <a:solidFill>
                  <a:srgbClr val="92D050"/>
                </a:solidFill>
              </a:rPr>
              <a:t> </a:t>
            </a:r>
            <a:r>
              <a:rPr lang="en-US" sz="5200" b="1" dirty="0" err="1" smtClean="0">
                <a:solidFill>
                  <a:srgbClr val="92D050"/>
                </a:solidFill>
              </a:rPr>
              <a:t>xudosi”,“Bo`rivachcha</a:t>
            </a:r>
            <a:r>
              <a:rPr lang="en-US" sz="5200" b="1" dirty="0" smtClean="0">
                <a:solidFill>
                  <a:srgbClr val="92D050"/>
                </a:solidFill>
              </a:rPr>
              <a:t>”,</a:t>
            </a:r>
          </a:p>
          <a:p>
            <a:r>
              <a:rPr lang="en-US" sz="5200" b="1" dirty="0" smtClean="0"/>
              <a:t>”</a:t>
            </a:r>
            <a:r>
              <a:rPr lang="en-US" sz="5200" b="1" dirty="0" err="1" smtClean="0"/>
              <a:t>Oq</a:t>
            </a:r>
            <a:r>
              <a:rPr lang="en-US" sz="5200" b="1" dirty="0" smtClean="0"/>
              <a:t> </a:t>
            </a:r>
            <a:r>
              <a:rPr lang="en-US" sz="5200" b="1" dirty="0" err="1" smtClean="0"/>
              <a:t>sukunat</a:t>
            </a:r>
            <a:r>
              <a:rPr lang="en-US" sz="5200" b="1" dirty="0" smtClean="0"/>
              <a:t>”</a:t>
            </a:r>
          </a:p>
          <a:p>
            <a:r>
              <a:rPr lang="en-US" sz="5200" b="1" dirty="0" smtClean="0">
                <a:solidFill>
                  <a:srgbClr val="FF0000"/>
                </a:solidFill>
              </a:rPr>
              <a:t>“</a:t>
            </a:r>
            <a:r>
              <a:rPr lang="en-US" sz="5200" b="1" dirty="0" err="1" smtClean="0">
                <a:solidFill>
                  <a:srgbClr val="FF0000"/>
                </a:solidFill>
              </a:rPr>
              <a:t>Yo`ldagilar</a:t>
            </a:r>
            <a:r>
              <a:rPr lang="en-US" sz="5200" b="1" dirty="0" smtClean="0">
                <a:solidFill>
                  <a:srgbClr val="FF0000"/>
                </a:solidFill>
              </a:rPr>
              <a:t> </a:t>
            </a:r>
            <a:r>
              <a:rPr lang="en-US" sz="5200" b="1" dirty="0" err="1" smtClean="0">
                <a:solidFill>
                  <a:srgbClr val="FF0000"/>
                </a:solidFill>
              </a:rPr>
              <a:t>sharafi</a:t>
            </a:r>
            <a:r>
              <a:rPr lang="en-US" sz="5200" b="1" dirty="0" smtClean="0">
                <a:solidFill>
                  <a:srgbClr val="FF0000"/>
                </a:solidFill>
              </a:rPr>
              <a:t> </a:t>
            </a:r>
            <a:r>
              <a:rPr lang="en-US" sz="5200" b="1" dirty="0" err="1" smtClean="0">
                <a:solidFill>
                  <a:srgbClr val="FF0000"/>
                </a:solidFill>
              </a:rPr>
              <a:t>uchun</a:t>
            </a:r>
            <a:r>
              <a:rPr lang="en-US" sz="5200" b="1" dirty="0" smtClean="0">
                <a:solidFill>
                  <a:srgbClr val="FF0000"/>
                </a:solidFill>
              </a:rPr>
              <a:t>”,</a:t>
            </a:r>
          </a:p>
          <a:p>
            <a:r>
              <a:rPr lang="en-US" sz="5200" b="1" dirty="0" smtClean="0">
                <a:solidFill>
                  <a:srgbClr val="7030A0"/>
                </a:solidFill>
              </a:rPr>
              <a:t>“</a:t>
            </a:r>
            <a:r>
              <a:rPr lang="en-US" sz="5200" b="1" dirty="0" err="1" smtClean="0">
                <a:solidFill>
                  <a:srgbClr val="7030A0"/>
                </a:solidFill>
              </a:rPr>
              <a:t>Qirq</a:t>
            </a:r>
            <a:r>
              <a:rPr lang="en-US" sz="5200" b="1" dirty="0" smtClean="0">
                <a:solidFill>
                  <a:srgbClr val="7030A0"/>
                </a:solidFill>
              </a:rPr>
              <a:t> mil </a:t>
            </a:r>
            <a:r>
              <a:rPr lang="en-US" sz="5200" b="1" dirty="0" err="1" smtClean="0">
                <a:solidFill>
                  <a:srgbClr val="7030A0"/>
                </a:solidFill>
              </a:rPr>
              <a:t>narida”,”Tubanlik</a:t>
            </a:r>
            <a:r>
              <a:rPr lang="en-US" sz="5200" b="1" dirty="0" smtClean="0">
                <a:solidFill>
                  <a:srgbClr val="7030A0"/>
                </a:solidFill>
              </a:rPr>
              <a:t> kishilari”1903</a:t>
            </a:r>
            <a:endParaRPr lang="ru-RU" sz="5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Jek</a:t>
            </a:r>
            <a:r>
              <a:rPr lang="en-US" b="1" dirty="0" smtClean="0"/>
              <a:t> London 1916-yil </a:t>
            </a:r>
            <a:r>
              <a:rPr lang="en-US" b="1" dirty="0" err="1" smtClean="0"/>
              <a:t>vafot</a:t>
            </a:r>
            <a:r>
              <a:rPr lang="en-US" b="1" dirty="0" smtClean="0"/>
              <a:t> </a:t>
            </a:r>
            <a:r>
              <a:rPr lang="en-US" b="1" dirty="0" err="1" smtClean="0"/>
              <a:t>etadi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image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12968" cy="540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 err="1" smtClean="0">
                <a:solidFill>
                  <a:schemeClr val="accent6"/>
                </a:solidFill>
              </a:rPr>
              <a:t>Eslab</a:t>
            </a:r>
            <a:r>
              <a:rPr lang="en-US" sz="6600" b="1" dirty="0" smtClean="0">
                <a:solidFill>
                  <a:schemeClr val="accent6"/>
                </a:solidFill>
              </a:rPr>
              <a:t> </a:t>
            </a:r>
            <a:r>
              <a:rPr lang="en-US" sz="6600" b="1" dirty="0" err="1" smtClean="0">
                <a:solidFill>
                  <a:schemeClr val="accent6"/>
                </a:solidFill>
              </a:rPr>
              <a:t>qoling</a:t>
            </a:r>
            <a:r>
              <a:rPr lang="en-US" sz="6600" b="1" dirty="0" smtClean="0">
                <a:solidFill>
                  <a:schemeClr val="accent6"/>
                </a:solidFill>
              </a:rPr>
              <a:t>!!!</a:t>
            </a:r>
            <a:endParaRPr lang="ru-RU" sz="6600" b="1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Yozuvchining”Dengiz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bo`risi</a:t>
            </a:r>
            <a:r>
              <a:rPr lang="en-US" sz="5400" b="1" dirty="0" smtClean="0">
                <a:solidFill>
                  <a:srgbClr val="FF0000"/>
                </a:solidFill>
              </a:rPr>
              <a:t>”,</a:t>
            </a:r>
          </a:p>
          <a:p>
            <a:r>
              <a:rPr lang="en-US" sz="5400" b="1" dirty="0" smtClean="0">
                <a:solidFill>
                  <a:srgbClr val="FF0000"/>
                </a:solidFill>
              </a:rPr>
              <a:t>“Martin  </a:t>
            </a:r>
            <a:r>
              <a:rPr lang="en-US" sz="5400" b="1" dirty="0" err="1" smtClean="0">
                <a:solidFill>
                  <a:srgbClr val="FF0000"/>
                </a:solidFill>
              </a:rPr>
              <a:t>Iden</a:t>
            </a:r>
            <a:r>
              <a:rPr lang="en-US" sz="5400" b="1" dirty="0" smtClean="0">
                <a:solidFill>
                  <a:srgbClr val="FF0000"/>
                </a:solidFill>
              </a:rPr>
              <a:t>” </a:t>
            </a:r>
            <a:r>
              <a:rPr lang="en-US" sz="5400" b="1" dirty="0" err="1" smtClean="0">
                <a:solidFill>
                  <a:srgbClr val="FF0000"/>
                </a:solidFill>
              </a:rPr>
              <a:t>va</a:t>
            </a:r>
            <a:endParaRPr lang="en-US" sz="5400" b="1" dirty="0" smtClean="0">
              <a:solidFill>
                <a:srgbClr val="FF0000"/>
              </a:solidFill>
            </a:endParaRPr>
          </a:p>
          <a:p>
            <a:r>
              <a:rPr lang="en-US" sz="5400" b="1" dirty="0" smtClean="0">
                <a:solidFill>
                  <a:srgbClr val="FF0000"/>
                </a:solidFill>
              </a:rPr>
              <a:t> “</a:t>
            </a:r>
            <a:r>
              <a:rPr lang="en-US" sz="5400" b="1" dirty="0" err="1" smtClean="0">
                <a:solidFill>
                  <a:srgbClr val="FF0000"/>
                </a:solidFill>
              </a:rPr>
              <a:t>Uch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qalb”romani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dunyo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adabiyotining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nodir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namunalari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sanaladi</a:t>
            </a:r>
            <a:r>
              <a:rPr lang="en-US" sz="5400" b="1" dirty="0" smtClean="0">
                <a:solidFill>
                  <a:srgbClr val="FF0000"/>
                </a:solidFill>
              </a:rPr>
              <a:t>. 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анимации\knigi-1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124744"/>
            <a:ext cx="2016224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48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087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6240">
            <a:off x="503252" y="867020"/>
            <a:ext cx="6993748" cy="200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Admin\Desktop\анимации\14Zv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429000"/>
            <a:ext cx="4286250" cy="29896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i="1" dirty="0" err="1" smtClean="0">
                <a:solidFill>
                  <a:srgbClr val="00B050"/>
                </a:solidFill>
                <a:latin typeface="Harrington" pitchFamily="82" charset="0"/>
              </a:rPr>
              <a:t>Jek</a:t>
            </a:r>
            <a:r>
              <a:rPr lang="en-US" b="1" i="1" dirty="0" smtClean="0">
                <a:solidFill>
                  <a:srgbClr val="00B050"/>
                </a:solidFill>
                <a:latin typeface="Harrington" pitchFamily="82" charset="0"/>
              </a:rPr>
              <a:t> London </a:t>
            </a:r>
            <a:r>
              <a:rPr lang="en-US" b="1" i="1" dirty="0" err="1" smtClean="0">
                <a:solidFill>
                  <a:srgbClr val="00B050"/>
                </a:solidFill>
                <a:latin typeface="Harrington" pitchFamily="82" charset="0"/>
              </a:rPr>
              <a:t>hayoti</a:t>
            </a:r>
            <a:r>
              <a:rPr lang="en-US" b="1" i="1" dirty="0" smtClean="0">
                <a:solidFill>
                  <a:srgbClr val="00B050"/>
                </a:solidFill>
                <a:latin typeface="Harrington" pitchFamily="82" charset="0"/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latin typeface="Harrington" pitchFamily="82" charset="0"/>
              </a:rPr>
              <a:t>va</a:t>
            </a:r>
            <a:r>
              <a:rPr lang="en-US" b="1" i="1" dirty="0" smtClean="0">
                <a:solidFill>
                  <a:srgbClr val="00B050"/>
                </a:solidFill>
                <a:latin typeface="Harrington" pitchFamily="82" charset="0"/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latin typeface="Harrington" pitchFamily="82" charset="0"/>
              </a:rPr>
              <a:t>ijodi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1028" name="Picture 4" descr="C:\Users\Admin\Desktop\Jack_London_you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5400600" cy="48691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6600" dirty="0" err="1" smtClean="0">
                <a:solidFill>
                  <a:srgbClr val="FF0000"/>
                </a:solidFill>
              </a:rPr>
              <a:t>Jek</a:t>
            </a:r>
            <a:r>
              <a:rPr lang="en-US" sz="6600" dirty="0" smtClean="0">
                <a:solidFill>
                  <a:srgbClr val="FF0000"/>
                </a:solidFill>
              </a:rPr>
              <a:t> London  </a:t>
            </a:r>
            <a:r>
              <a:rPr lang="en-US" sz="6600" dirty="0" err="1" smtClean="0">
                <a:solidFill>
                  <a:srgbClr val="00B050"/>
                </a:solidFill>
              </a:rPr>
              <a:t>Kaliforniya</a:t>
            </a:r>
            <a:r>
              <a:rPr lang="en-US" sz="6600" dirty="0" smtClean="0">
                <a:solidFill>
                  <a:srgbClr val="00B050"/>
                </a:solidFill>
              </a:rPr>
              <a:t> </a:t>
            </a:r>
            <a:r>
              <a:rPr lang="en-US" sz="6600" dirty="0" err="1" smtClean="0">
                <a:solidFill>
                  <a:srgbClr val="00B050"/>
                </a:solidFill>
              </a:rPr>
              <a:t>shtatining</a:t>
            </a:r>
            <a:r>
              <a:rPr lang="en-US" sz="6600" dirty="0" smtClean="0">
                <a:solidFill>
                  <a:srgbClr val="00B050"/>
                </a:solidFill>
              </a:rPr>
              <a:t>   San-</a:t>
            </a:r>
            <a:r>
              <a:rPr lang="en-US" sz="6600" dirty="0" err="1" smtClean="0">
                <a:solidFill>
                  <a:srgbClr val="00B050"/>
                </a:solidFill>
              </a:rPr>
              <a:t>Fransisko</a:t>
            </a:r>
            <a:r>
              <a:rPr lang="en-US" sz="6600" dirty="0" smtClean="0">
                <a:solidFill>
                  <a:srgbClr val="00B050"/>
                </a:solidFill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</a:rPr>
              <a:t>shahrida</a:t>
            </a:r>
            <a:r>
              <a:rPr lang="en-US" sz="6600" dirty="0" smtClean="0">
                <a:solidFill>
                  <a:srgbClr val="002060"/>
                </a:solidFill>
              </a:rPr>
              <a:t> 1876-yil </a:t>
            </a:r>
            <a:r>
              <a:rPr lang="en-US" sz="6600" dirty="0" err="1" smtClean="0">
                <a:solidFill>
                  <a:srgbClr val="002060"/>
                </a:solidFill>
              </a:rPr>
              <a:t>fermer</a:t>
            </a:r>
            <a:r>
              <a:rPr lang="en-US" sz="6600" dirty="0" smtClean="0">
                <a:solidFill>
                  <a:srgbClr val="002060"/>
                </a:solidFill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</a:rPr>
              <a:t>oilasida</a:t>
            </a:r>
            <a:r>
              <a:rPr lang="en-US" sz="6600" dirty="0" smtClean="0">
                <a:solidFill>
                  <a:srgbClr val="002060"/>
                </a:solidFill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</a:rPr>
              <a:t>tug`ildi</a:t>
            </a:r>
            <a:endParaRPr lang="en-US" sz="6600" dirty="0" smtClean="0">
              <a:solidFill>
                <a:srgbClr val="00206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6839744" y="1124744"/>
            <a:ext cx="2304256" cy="1628800"/>
          </a:xfrm>
          <a:prstGeom prst="star5">
            <a:avLst>
              <a:gd name="adj" fmla="val 22223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Eslab</a:t>
            </a:r>
            <a:r>
              <a:rPr lang="en-US" b="1" dirty="0" smtClean="0"/>
              <a:t> </a:t>
            </a:r>
            <a:r>
              <a:rPr lang="en-US" b="1" dirty="0" err="1" smtClean="0"/>
              <a:t>qoling</a:t>
            </a:r>
            <a:r>
              <a:rPr lang="en-US" b="1" dirty="0" smtClean="0"/>
              <a:t> !</a:t>
            </a:r>
            <a:endParaRPr lang="ru-RU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err="1" smtClean="0">
                <a:solidFill>
                  <a:srgbClr val="00B050"/>
                </a:solidFill>
              </a:rPr>
              <a:t>Yoshligi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qashshoqlik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va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og`ir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mehnatda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o`tgan</a:t>
            </a:r>
            <a:r>
              <a:rPr lang="en-US" sz="4800" b="1" dirty="0" smtClean="0">
                <a:solidFill>
                  <a:srgbClr val="00B050"/>
                </a:solidFill>
              </a:rPr>
              <a:t> ,</a:t>
            </a:r>
            <a:r>
              <a:rPr lang="en-US" sz="4800" b="1" dirty="0" err="1" smtClean="0">
                <a:solidFill>
                  <a:srgbClr val="00B050"/>
                </a:solidFill>
              </a:rPr>
              <a:t>ishsizlikdan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</a:p>
          <a:p>
            <a:pPr>
              <a:buNone/>
            </a:pPr>
            <a:r>
              <a:rPr lang="en-US" sz="4800" b="1" dirty="0" smtClean="0">
                <a:solidFill>
                  <a:schemeClr val="accent2"/>
                </a:solidFill>
              </a:rPr>
              <a:t>       AQSH </a:t>
            </a:r>
            <a:r>
              <a:rPr lang="en-US" sz="4800" b="1" dirty="0" err="1" smtClean="0">
                <a:solidFill>
                  <a:schemeClr val="accent2"/>
                </a:solidFill>
              </a:rPr>
              <a:t>va</a:t>
            </a:r>
            <a:r>
              <a:rPr lang="en-US" sz="4800" b="1" dirty="0" smtClean="0">
                <a:solidFill>
                  <a:schemeClr val="accent2"/>
                </a:solidFill>
              </a:rPr>
              <a:t> </a:t>
            </a:r>
            <a:r>
              <a:rPr lang="en-US" sz="4800" b="1" dirty="0" err="1" smtClean="0">
                <a:solidFill>
                  <a:schemeClr val="accent2"/>
                </a:solidFill>
              </a:rPr>
              <a:t>Kanadani</a:t>
            </a:r>
            <a:r>
              <a:rPr lang="en-US" sz="4800" b="1" dirty="0" smtClean="0">
                <a:solidFill>
                  <a:schemeClr val="accent2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darbadar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kezgan</a:t>
            </a:r>
            <a:r>
              <a:rPr lang="en-US" sz="4800" b="1" dirty="0" smtClean="0">
                <a:solidFill>
                  <a:srgbClr val="00B050"/>
                </a:solidFill>
              </a:rPr>
              <a:t>.</a:t>
            </a:r>
            <a:r>
              <a:rPr lang="en-US" sz="4800" dirty="0" smtClean="0"/>
              <a:t> </a:t>
            </a:r>
            <a:r>
              <a:rPr lang="en-US" sz="4800" b="1" dirty="0" err="1" smtClean="0">
                <a:solidFill>
                  <a:schemeClr val="accent2"/>
                </a:solidFill>
              </a:rPr>
              <a:t>Kaliforniya</a:t>
            </a:r>
            <a:r>
              <a:rPr lang="en-US" sz="4800" b="1" dirty="0" smtClean="0">
                <a:solidFill>
                  <a:schemeClr val="accent2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universitetida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o‘qiydi</a:t>
            </a:r>
            <a:r>
              <a:rPr lang="en-US" sz="4800" b="1" dirty="0" smtClean="0">
                <a:solidFill>
                  <a:srgbClr val="00B050"/>
                </a:solidFill>
              </a:rPr>
              <a:t>, </a:t>
            </a:r>
            <a:r>
              <a:rPr lang="en-US" sz="4800" b="1" dirty="0" err="1" smtClean="0">
                <a:solidFill>
                  <a:srgbClr val="00B050"/>
                </a:solidFill>
              </a:rPr>
              <a:t>oradan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biroz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vaqt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o‘tib</a:t>
            </a:r>
            <a:r>
              <a:rPr lang="en-US" sz="4800" b="1" dirty="0" smtClean="0">
                <a:solidFill>
                  <a:srgbClr val="00B050"/>
                </a:solidFill>
              </a:rPr>
              <a:t>                             </a:t>
            </a:r>
            <a:r>
              <a:rPr lang="en-US" sz="4800" b="1" dirty="0" err="1" smtClean="0">
                <a:solidFill>
                  <a:srgbClr val="00B050"/>
                </a:solidFill>
              </a:rPr>
              <a:t>o‘qishni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tashlashga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majbur</a:t>
            </a:r>
            <a:endParaRPr lang="en-US" sz="48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en-US" sz="4800" b="1" dirty="0" smtClean="0">
                <a:solidFill>
                  <a:srgbClr val="00B050"/>
                </a:solidFill>
              </a:rPr>
              <a:t>     </a:t>
            </a:r>
            <a:r>
              <a:rPr lang="en-US" sz="4800" b="1" dirty="0" err="1" smtClean="0">
                <a:solidFill>
                  <a:srgbClr val="00B050"/>
                </a:solidFill>
              </a:rPr>
              <a:t>bo‘ladi</a:t>
            </a:r>
            <a:r>
              <a:rPr lang="en-US" sz="4800" b="1" dirty="0" smtClean="0">
                <a:solidFill>
                  <a:srgbClr val="00B050"/>
                </a:solidFill>
              </a:rPr>
              <a:t>. 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48680"/>
            <a:ext cx="318649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620688"/>
            <a:ext cx="54726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16-yillik  </a:t>
            </a:r>
            <a:r>
              <a:rPr lang="en-US" sz="4800" b="1" dirty="0" err="1" smtClean="0"/>
              <a:t>adabiy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faoliyati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davomida</a:t>
            </a:r>
            <a:r>
              <a:rPr lang="en-US" sz="4800" b="1" dirty="0" smtClean="0"/>
              <a:t> 19roman,18to`plam,152hikoya,3pyesa,8</a:t>
            </a:r>
          </a:p>
          <a:p>
            <a:r>
              <a:rPr lang="en-US" sz="4800" b="1" dirty="0" err="1" smtClean="0"/>
              <a:t>avtobiografik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hamda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publitsistik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xarakterdagi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kitoblar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yaratgan</a:t>
            </a:r>
            <a:endParaRPr lang="ru-RU" sz="4800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lgerian" pitchFamily="82" charset="0"/>
              </a:rPr>
              <a:t>        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ASARLARI</a:t>
            </a:r>
            <a:r>
              <a:rPr lang="en-US" sz="24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3600" b="1" dirty="0" err="1" smtClean="0">
                <a:solidFill>
                  <a:srgbClr val="FFC000"/>
                </a:solidFill>
                <a:latin typeface="Algerian" pitchFamily="82" charset="0"/>
              </a:rPr>
              <a:t>Yozuvchining</a:t>
            </a:r>
            <a:r>
              <a:rPr lang="en-US" sz="3600" b="1" dirty="0" smtClean="0">
                <a:solidFill>
                  <a:srgbClr val="FFC000"/>
                </a:solidFill>
                <a:latin typeface="Algerian" pitchFamily="8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Algerian" pitchFamily="82" charset="0"/>
              </a:rPr>
              <a:t>adabiy</a:t>
            </a:r>
            <a:r>
              <a:rPr lang="en-US" sz="3600" b="1" dirty="0" smtClean="0">
                <a:solidFill>
                  <a:srgbClr val="FFC000"/>
                </a:solidFill>
                <a:latin typeface="Algerian" pitchFamily="82" charset="0"/>
              </a:rPr>
              <a:t> </a:t>
            </a:r>
            <a:r>
              <a:rPr lang="en-US" sz="3600" b="1" dirty="0" err="1" smtClean="0">
                <a:solidFill>
                  <a:srgbClr val="FFC000"/>
                </a:solidFill>
                <a:latin typeface="Algerian" pitchFamily="82" charset="0"/>
              </a:rPr>
              <a:t>faoliyati</a:t>
            </a:r>
            <a:r>
              <a:rPr lang="en-US" sz="3600" b="1" dirty="0" smtClean="0">
                <a:solidFill>
                  <a:srgbClr val="FFC000"/>
                </a:solidFill>
                <a:latin typeface="Algerian" pitchFamily="82" charset="0"/>
              </a:rPr>
              <a:t> 1893-yilda </a:t>
            </a:r>
            <a:r>
              <a:rPr lang="en-US" sz="3600" b="1" dirty="0" err="1" smtClean="0">
                <a:solidFill>
                  <a:srgbClr val="FFC000"/>
                </a:solidFill>
                <a:latin typeface="Algerian" pitchFamily="82" charset="0"/>
              </a:rPr>
              <a:t>boshlangan</a:t>
            </a:r>
            <a:r>
              <a:rPr lang="en-US" sz="3600" b="1" dirty="0" smtClean="0">
                <a:solidFill>
                  <a:srgbClr val="FFC000"/>
                </a:solidFill>
                <a:latin typeface="Algerian" pitchFamily="82" charset="0"/>
              </a:rPr>
              <a:t>. 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</a:rPr>
              <a:t>“</a:t>
            </a:r>
            <a:r>
              <a:rPr lang="en-US" sz="5400" b="1" dirty="0" err="1" smtClean="0">
                <a:solidFill>
                  <a:srgbClr val="7030A0"/>
                </a:solidFill>
              </a:rPr>
              <a:t>Qor</a:t>
            </a:r>
            <a:r>
              <a:rPr lang="en-US" sz="5400" b="1" dirty="0" smtClean="0">
                <a:solidFill>
                  <a:srgbClr val="7030A0"/>
                </a:solidFill>
              </a:rPr>
              <a:t> qizi”1902</a:t>
            </a:r>
            <a:endParaRPr lang="en-US" sz="4800" b="1" dirty="0" smtClean="0">
              <a:solidFill>
                <a:srgbClr val="7030A0"/>
              </a:solidFill>
            </a:endParaRPr>
          </a:p>
          <a:p>
            <a:r>
              <a:rPr lang="en-US" sz="5400" b="1" dirty="0" smtClean="0">
                <a:solidFill>
                  <a:srgbClr val="7030A0"/>
                </a:solidFill>
              </a:rPr>
              <a:t>“</a:t>
            </a:r>
            <a:r>
              <a:rPr lang="en-US" sz="5400" b="1" dirty="0" err="1" smtClean="0">
                <a:solidFill>
                  <a:srgbClr val="7030A0"/>
                </a:solidFill>
              </a:rPr>
              <a:t>Dengiz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bo`risi</a:t>
            </a:r>
            <a:r>
              <a:rPr lang="en-US" sz="5400" b="1" dirty="0" smtClean="0">
                <a:solidFill>
                  <a:srgbClr val="7030A0"/>
                </a:solidFill>
              </a:rPr>
              <a:t>” 1904</a:t>
            </a:r>
          </a:p>
          <a:p>
            <a:r>
              <a:rPr lang="en-US" sz="5400" b="1" dirty="0" smtClean="0">
                <a:solidFill>
                  <a:srgbClr val="7030A0"/>
                </a:solidFill>
              </a:rPr>
              <a:t>“</a:t>
            </a:r>
            <a:r>
              <a:rPr lang="en-US" sz="5400" b="1" dirty="0" err="1" smtClean="0">
                <a:solidFill>
                  <a:srgbClr val="7030A0"/>
                </a:solidFill>
              </a:rPr>
              <a:t>Temir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tovon</a:t>
            </a:r>
            <a:r>
              <a:rPr lang="en-US" sz="5400" b="1" dirty="0" smtClean="0">
                <a:solidFill>
                  <a:srgbClr val="7030A0"/>
                </a:solidFill>
              </a:rPr>
              <a:t>”     1907</a:t>
            </a:r>
          </a:p>
          <a:p>
            <a:r>
              <a:rPr lang="en-US" sz="5400" b="1" dirty="0" smtClean="0">
                <a:solidFill>
                  <a:srgbClr val="7030A0"/>
                </a:solidFill>
              </a:rPr>
              <a:t>“Martin </a:t>
            </a:r>
            <a:r>
              <a:rPr lang="en-US" sz="5400" b="1" dirty="0" err="1" smtClean="0">
                <a:solidFill>
                  <a:srgbClr val="7030A0"/>
                </a:solidFill>
              </a:rPr>
              <a:t>Iden</a:t>
            </a:r>
            <a:r>
              <a:rPr lang="en-US" sz="5400" b="1" dirty="0" smtClean="0">
                <a:solidFill>
                  <a:srgbClr val="7030A0"/>
                </a:solidFill>
              </a:rPr>
              <a:t>”      1909</a:t>
            </a:r>
          </a:p>
          <a:p>
            <a:r>
              <a:rPr lang="en-US" sz="5400" b="1" dirty="0" smtClean="0">
                <a:solidFill>
                  <a:srgbClr val="7030A0"/>
                </a:solidFill>
              </a:rPr>
              <a:t>“</a:t>
            </a:r>
            <a:r>
              <a:rPr lang="en-US" sz="5400" b="1" dirty="0" err="1" smtClean="0">
                <a:solidFill>
                  <a:srgbClr val="7030A0"/>
                </a:solidFill>
              </a:rPr>
              <a:t>Ayol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mardligi</a:t>
            </a:r>
            <a:r>
              <a:rPr lang="en-US" sz="5400" b="1" dirty="0" smtClean="0">
                <a:solidFill>
                  <a:srgbClr val="7030A0"/>
                </a:solidFill>
              </a:rPr>
              <a:t>”     1900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>
            <a:normAutofit fontScale="92500"/>
          </a:bodyPr>
          <a:lstStyle/>
          <a:p>
            <a:r>
              <a:rPr lang="en-US" sz="6000" b="1" dirty="0" smtClean="0"/>
              <a:t>“</a:t>
            </a:r>
            <a:r>
              <a:rPr lang="en-US" sz="6000" b="1" dirty="0" err="1" smtClean="0"/>
              <a:t>Oqsoqollar</a:t>
            </a:r>
            <a:r>
              <a:rPr lang="en-US" sz="6000" b="1" dirty="0" smtClean="0"/>
              <a:t> kengashi”1902</a:t>
            </a:r>
          </a:p>
          <a:p>
            <a:r>
              <a:rPr lang="en-US" sz="6000" b="1" dirty="0" smtClean="0">
                <a:solidFill>
                  <a:srgbClr val="0070C0"/>
                </a:solidFill>
              </a:rPr>
              <a:t>“</a:t>
            </a:r>
            <a:r>
              <a:rPr lang="en-US" sz="6000" b="1" dirty="0" err="1" smtClean="0">
                <a:solidFill>
                  <a:srgbClr val="0070C0"/>
                </a:solidFill>
              </a:rPr>
              <a:t>Qish</a:t>
            </a:r>
            <a:r>
              <a:rPr lang="en-US" sz="6000" b="1" dirty="0" smtClean="0">
                <a:solidFill>
                  <a:srgbClr val="0070C0"/>
                </a:solidFill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</a:rPr>
              <a:t>haqida</a:t>
            </a:r>
            <a:r>
              <a:rPr lang="en-US" sz="6000" b="1" dirty="0" smtClean="0">
                <a:solidFill>
                  <a:srgbClr val="0070C0"/>
                </a:solidFill>
              </a:rPr>
              <a:t> qissa”1904</a:t>
            </a:r>
          </a:p>
          <a:p>
            <a:r>
              <a:rPr lang="en-US" sz="6000" b="1" dirty="0" smtClean="0">
                <a:solidFill>
                  <a:srgbClr val="00B050"/>
                </a:solidFill>
              </a:rPr>
              <a:t>“</a:t>
            </a:r>
            <a:r>
              <a:rPr lang="en-US" sz="6000" b="1" dirty="0" err="1" smtClean="0">
                <a:solidFill>
                  <a:srgbClr val="00B050"/>
                </a:solidFill>
              </a:rPr>
              <a:t>Sokramento</a:t>
            </a:r>
            <a:r>
              <a:rPr lang="en-US" sz="6000" b="1" dirty="0" smtClean="0">
                <a:solidFill>
                  <a:srgbClr val="00B050"/>
                </a:solidFill>
              </a:rPr>
              <a:t> sohillarida”1904 </a:t>
            </a:r>
          </a:p>
          <a:p>
            <a:r>
              <a:rPr lang="en-US" sz="6000" b="1" dirty="0" smtClean="0">
                <a:solidFill>
                  <a:srgbClr val="FFFF00"/>
                </a:solidFill>
              </a:rPr>
              <a:t>“</a:t>
            </a:r>
            <a:r>
              <a:rPr lang="en-US" sz="6000" b="1" dirty="0" err="1" smtClean="0">
                <a:solidFill>
                  <a:srgbClr val="FFFF00"/>
                </a:solidFill>
              </a:rPr>
              <a:t>Hayotga</a:t>
            </a:r>
            <a:r>
              <a:rPr lang="en-US" sz="6000" b="1" dirty="0" smtClean="0">
                <a:solidFill>
                  <a:srgbClr val="FFFF00"/>
                </a:solidFill>
              </a:rPr>
              <a:t> muhabbat”1906</a:t>
            </a:r>
          </a:p>
          <a:p>
            <a:r>
              <a:rPr lang="en-US" sz="6000" b="1" dirty="0" smtClean="0">
                <a:solidFill>
                  <a:srgbClr val="FF0000"/>
                </a:solidFill>
              </a:rPr>
              <a:t>“</a:t>
            </a:r>
            <a:r>
              <a:rPr lang="en-US" sz="6000" b="1" dirty="0" err="1" smtClean="0">
                <a:solidFill>
                  <a:srgbClr val="FF0000"/>
                </a:solidFill>
              </a:rPr>
              <a:t>Ish</a:t>
            </a:r>
            <a:r>
              <a:rPr lang="en-US" sz="6000" b="1" dirty="0" smtClean="0">
                <a:solidFill>
                  <a:srgbClr val="FF0000"/>
                </a:solidFill>
              </a:rPr>
              <a:t>  tashlash”1906 </a:t>
            </a:r>
          </a:p>
          <a:p>
            <a:endParaRPr lang="ru-RU" sz="54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568952" cy="633670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smtClean="0"/>
              <a:t>“</a:t>
            </a:r>
            <a:r>
              <a:rPr lang="en-US" sz="5400" b="1" dirty="0" err="1" smtClean="0"/>
              <a:t>Bir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parcha</a:t>
            </a:r>
            <a:r>
              <a:rPr lang="en-US" sz="5400" b="1" dirty="0" smtClean="0"/>
              <a:t> go`sht”1900,</a:t>
            </a:r>
          </a:p>
          <a:p>
            <a:r>
              <a:rPr lang="en-US" sz="5400" b="1" dirty="0" smtClean="0"/>
              <a:t>“Yo`l”1907 ,“O`yin”1905</a:t>
            </a:r>
          </a:p>
          <a:p>
            <a:r>
              <a:rPr lang="en-US" sz="5400" b="1" dirty="0" smtClean="0"/>
              <a:t>“</a:t>
            </a:r>
            <a:r>
              <a:rPr lang="en-US" sz="5400" b="1" dirty="0" err="1" smtClean="0"/>
              <a:t>Katta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uyning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kichik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bekasi</a:t>
            </a:r>
            <a:r>
              <a:rPr lang="en-US" sz="5400" b="1" dirty="0" smtClean="0"/>
              <a:t>”</a:t>
            </a:r>
          </a:p>
          <a:p>
            <a:r>
              <a:rPr lang="en-US" sz="5400" b="1" dirty="0" smtClean="0"/>
              <a:t>“</a:t>
            </a:r>
            <a:r>
              <a:rPr lang="en-US" sz="5400" b="1" dirty="0" err="1" smtClean="0"/>
              <a:t>Uch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qalb</a:t>
            </a:r>
            <a:r>
              <a:rPr lang="en-US" sz="5400" b="1" dirty="0" smtClean="0"/>
              <a:t>”,     “</a:t>
            </a:r>
            <a:r>
              <a:rPr lang="en-US" sz="5400" b="1" dirty="0" err="1" smtClean="0"/>
              <a:t>Oltin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vodiy</a:t>
            </a:r>
            <a:r>
              <a:rPr lang="en-US" sz="5400" b="1" dirty="0" smtClean="0"/>
              <a:t>”,</a:t>
            </a:r>
          </a:p>
          <a:p>
            <a:r>
              <a:rPr lang="en-US" sz="5400" b="1" dirty="0" smtClean="0"/>
              <a:t>“</a:t>
            </a:r>
            <a:r>
              <a:rPr lang="en-US" sz="5400" b="1" dirty="0" err="1" smtClean="0"/>
              <a:t>Sarguzasht</a:t>
            </a:r>
            <a:r>
              <a:rPr lang="en-US" sz="5400" b="1" dirty="0" smtClean="0"/>
              <a:t>”  ,  “</a:t>
            </a:r>
            <a:r>
              <a:rPr lang="en-US" sz="5400" b="1" dirty="0" err="1" smtClean="0"/>
              <a:t>O`g`rilik</a:t>
            </a:r>
            <a:r>
              <a:rPr lang="en-US" sz="5400" b="1" dirty="0" smtClean="0"/>
              <a:t>”,</a:t>
            </a:r>
            <a:endParaRPr lang="ru-RU" sz="5400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212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Jek London hayoti va ijodi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ASARLARI Yozuvchining adabiy faoliyati 1893-yilda boshlangan. </vt:lpstr>
      <vt:lpstr>Презентация PowerPoint</vt:lpstr>
      <vt:lpstr>Презентация PowerPoint</vt:lpstr>
      <vt:lpstr>Презентация PowerPoint</vt:lpstr>
      <vt:lpstr>Jek London 1916-yil vafot etadi</vt:lpstr>
      <vt:lpstr>Eslab qoling!!!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Jek London hayoti va ijodi</dc:title>
  <dc:creator>Админ_Aim.Uz</dc:creator>
  <cp:lastModifiedBy>Asus</cp:lastModifiedBy>
  <cp:revision>25</cp:revision>
  <dcterms:created xsi:type="dcterms:W3CDTF">2018-04-24T20:41:26Z</dcterms:created>
  <dcterms:modified xsi:type="dcterms:W3CDTF">2018-05-04T21:32:48Z</dcterms:modified>
</cp:coreProperties>
</file>