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92" autoAdjust="0"/>
    <p:restoredTop sz="86364" autoAdjust="0"/>
  </p:normalViewPr>
  <p:slideViewPr>
    <p:cSldViewPr>
      <p:cViewPr>
        <p:scale>
          <a:sx n="81" d="100"/>
          <a:sy n="81" d="100"/>
        </p:scale>
        <p:origin x="-126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5E28-26E0-4337-8055-7754F3831518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8B90-6F02-4166-B679-368529A9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A33F-607A-471E-8D06-06F549AD7B7C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B128-0E4B-4CF7-BB1A-68073189D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FB35-04F3-43AB-9461-1EB7CD2BBE75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839E3-E987-4477-B114-7EB394BB7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530A-76F6-4CB8-8325-160C01DF5B17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6D3D-5EDA-4258-8355-0B039AD11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B3A86-5960-4FAE-90D9-239422F0D77C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1682-8F58-44BC-88DD-E22EE3BFC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A038-CC88-400E-A515-41446BDAFB6E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4C31-1434-4AD4-BAD0-95CD7CE18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BF57-0429-4DD8-8927-34A2AF0C1DAC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1C7A-1984-4F14-85DF-C2000E7AB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A428-5799-4B86-A0BF-08EE6AF437C0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4971-982D-44A1-B0C1-2448A8246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6CBC-FCDF-480B-9CCC-D22B1C5975DC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A014-D493-47E9-8EF5-42E208017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227B-DCF3-4A61-A824-A0E286656A89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E4CBB-00BA-4787-8737-F2AA4D9BD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C505-0608-48AB-8DB3-0445116CB2EE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A2EE-6226-4F11-BB2E-67EB4F7AF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EC6B56-5267-4959-901E-A7C9E7FEC2C5}" type="datetimeFigureOut">
              <a:rPr lang="ru-RU"/>
              <a:pPr>
                <a:defRPr/>
              </a:pPr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F25185-DA99-4BEF-ABE1-24787D326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56165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F0000"/>
                </a:solidFill>
              </a:rPr>
              <a:t>"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Har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qanday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davlatning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yuzi</a:t>
            </a:r>
            <a:r>
              <a:rPr lang="en-US" sz="4000" b="1" i="1" dirty="0" smtClean="0">
                <a:solidFill>
                  <a:srgbClr val="FF0000"/>
                </a:solidFill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obro`-e'tibori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uning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Konstitusiya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hisoblanadi</a:t>
            </a:r>
            <a:r>
              <a:rPr lang="en-US" sz="4000" b="1" i="1" dirty="0" smtClean="0">
                <a:solidFill>
                  <a:srgbClr val="FF0000"/>
                </a:solidFill>
              </a:rPr>
              <a:t>.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err="1" smtClean="0">
                <a:solidFill>
                  <a:srgbClr val="FF0000"/>
                </a:solidFill>
              </a:rPr>
              <a:t>Zotan</a:t>
            </a:r>
            <a:r>
              <a:rPr lang="en-US" sz="4000" b="1" i="1" dirty="0" smtClean="0">
                <a:solidFill>
                  <a:srgbClr val="FF0000"/>
                </a:solidFill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Konstitutsiya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davlatni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davlat</a:t>
            </a:r>
            <a:r>
              <a:rPr lang="en-US" sz="4000" b="1" i="1" dirty="0" smtClean="0">
                <a:solidFill>
                  <a:srgbClr val="FF0000"/>
                </a:solidFill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millatni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millat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err="1" smtClean="0">
                <a:solidFill>
                  <a:srgbClr val="FF0000"/>
                </a:solidFill>
              </a:rPr>
              <a:t>sifatida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dunyoga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tanitadigan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qomusnomadir</a:t>
            </a:r>
            <a:r>
              <a:rPr lang="en-US" sz="4000" b="1" i="1" dirty="0" smtClean="0">
                <a:solidFill>
                  <a:srgbClr val="FF0000"/>
                </a:solidFill>
              </a:rPr>
              <a:t>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                                                                                                                </a:t>
            </a:r>
            <a:r>
              <a:rPr lang="en-US" b="1" dirty="0" err="1" smtClean="0"/>
              <a:t>I.Karimov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ages (6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157192"/>
            <a:ext cx="2160240" cy="1403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Yuksak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ma’naviyat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yengilmas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kuch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images (4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7900" y="3933825"/>
            <a:ext cx="4176713" cy="27082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844675"/>
            <a:ext cx="5284788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Al-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Farg’oniy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bog’i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3832"/>
          <a:stretch>
            <a:fillRect/>
          </a:stretch>
        </p:blipFill>
        <p:spPr>
          <a:xfrm>
            <a:off x="323527" y="1772815"/>
            <a:ext cx="8328849" cy="4464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20713"/>
            <a:ext cx="3852862" cy="2989262"/>
          </a:xfrm>
        </p:spPr>
      </p:pic>
      <p:pic>
        <p:nvPicPr>
          <p:cNvPr id="23554" name="Рисунок 4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765175"/>
            <a:ext cx="379095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5" descr="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860800"/>
            <a:ext cx="39243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6" descr="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9513"/>
            <a:ext cx="4322763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5" descr="13.JPG"/>
          <p:cNvPicPr>
            <a:picLocks noGrp="1" noChangeAspect="1"/>
          </p:cNvPicPr>
          <p:nvPr>
            <p:ph idx="1"/>
          </p:nvPr>
        </p:nvPicPr>
        <p:blipFill>
          <a:blip r:embed="rId2"/>
          <a:srcRect b="7639"/>
          <a:stretch>
            <a:fillRect/>
          </a:stretch>
        </p:blipFill>
        <p:spPr>
          <a:xfrm>
            <a:off x="250825" y="3573463"/>
            <a:ext cx="5006975" cy="3095625"/>
          </a:xfrm>
        </p:spPr>
      </p:pic>
      <p:pic>
        <p:nvPicPr>
          <p:cNvPr id="24578" name="Рисунок 6" descr="10.JPG"/>
          <p:cNvPicPr>
            <a:picLocks noChangeAspect="1"/>
          </p:cNvPicPr>
          <p:nvPr/>
        </p:nvPicPr>
        <p:blipFill>
          <a:blip r:embed="rId3"/>
          <a:srcRect b="7433"/>
          <a:stretch>
            <a:fillRect/>
          </a:stretch>
        </p:blipFill>
        <p:spPr bwMode="auto">
          <a:xfrm>
            <a:off x="2339975" y="260350"/>
            <a:ext cx="62865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s (6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365764"/>
            <a:ext cx="4680520" cy="2563741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9512" y="3573016"/>
            <a:ext cx="8436116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8-Dekabr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O’zbekiston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Respublikasi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Konstitutsiyasi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qabul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qilingan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kun.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bayram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bilan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hammangizni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TABRIKKLAYMIZ.</a:t>
            </a:r>
            <a:endParaRPr lang="ru-RU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5" descr="images (48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765175"/>
            <a:ext cx="3138487" cy="2351088"/>
          </a:xfrm>
        </p:spPr>
      </p:pic>
      <p:pic>
        <p:nvPicPr>
          <p:cNvPr id="26626" name="Рисунок 6" descr="images (6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149725"/>
            <a:ext cx="3690938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7" descr="загруженное (6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2133600"/>
            <a:ext cx="45434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1052736"/>
            <a:ext cx="40804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E’TIBORINGIZ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564904"/>
            <a:ext cx="23503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UCHUN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149080"/>
            <a:ext cx="38550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TASHAKKUR.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23850" y="3789363"/>
            <a:ext cx="8229600" cy="216058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1992 yil 8-dekabr </a:t>
            </a:r>
            <a:r>
              <a:rPr lang="en-US" smtClean="0"/>
              <a:t/>
            </a:r>
            <a:br>
              <a:rPr lang="en-US" smtClean="0"/>
            </a:br>
            <a:r>
              <a:rPr lang="en-US" b="1" smtClean="0">
                <a:solidFill>
                  <a:srgbClr val="002060"/>
                </a:solidFill>
              </a:rPr>
              <a:t>O’zbekiston Respublikasi Konstitutsiyasi qabul qilingan kun.</a:t>
            </a:r>
            <a:endParaRPr lang="ru-RU" b="1" smtClean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mages (5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404664"/>
            <a:ext cx="4133229" cy="27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250825" y="908050"/>
            <a:ext cx="8229600" cy="3849688"/>
          </a:xfrm>
        </p:spPr>
        <p:txBody>
          <a:bodyPr/>
          <a:lstStyle/>
          <a:p>
            <a:pPr eaLnBrk="1" hangingPunct="1"/>
            <a:r>
              <a:rPr lang="uz-Cyrl-UZ" sz="4800" b="1" smtClean="0"/>
              <a:t>Konstitutsiya </a:t>
            </a:r>
            <a:endParaRPr lang="en-US" sz="4800" b="1" smtClean="0"/>
          </a:p>
          <a:p>
            <a:pPr eaLnBrk="1" hangingPunct="1"/>
            <a:r>
              <a:rPr lang="uz-Cyrl-UZ" sz="4800" b="1" smtClean="0"/>
              <a:t>6 bo’lim </a:t>
            </a:r>
            <a:endParaRPr lang="en-US" sz="4800" b="1" smtClean="0"/>
          </a:p>
          <a:p>
            <a:pPr eaLnBrk="1" hangingPunct="1"/>
            <a:r>
              <a:rPr lang="uz-Cyrl-UZ" sz="4800" b="1" smtClean="0"/>
              <a:t>26 bob </a:t>
            </a:r>
            <a:r>
              <a:rPr lang="en-US" sz="4800" b="1" smtClean="0"/>
              <a:t> va</a:t>
            </a:r>
          </a:p>
          <a:p>
            <a:pPr eaLnBrk="1" hangingPunct="1"/>
            <a:r>
              <a:rPr lang="uz-Cyrl-UZ" sz="4800" b="1" smtClean="0"/>
              <a:t>128 moddadan iborat</a:t>
            </a:r>
            <a:r>
              <a:rPr lang="en-US" sz="4800" b="1" smtClean="0"/>
              <a:t>. </a:t>
            </a:r>
            <a:endParaRPr lang="ru-RU" sz="4800" b="1" smtClean="0"/>
          </a:p>
        </p:txBody>
      </p:sp>
      <p:pic>
        <p:nvPicPr>
          <p:cNvPr id="4" name="Рисунок 3" descr="загруженное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76672"/>
            <a:ext cx="2160240" cy="318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Рисунок 4" descr="загруженное (9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565400"/>
            <a:ext cx="2554287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s (6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157192"/>
            <a:ext cx="2160240" cy="1403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6-modda</a:t>
            </a:r>
            <a:br>
              <a:rPr lang="en-US" b="1" dirty="0" smtClean="0"/>
            </a:br>
            <a:r>
              <a:rPr lang="en-US" b="1" dirty="0" smtClean="0"/>
              <a:t>Toshkent-</a:t>
            </a:r>
            <a:r>
              <a:rPr lang="en-US" b="1" dirty="0" err="1" smtClean="0"/>
              <a:t>O’zbekiston</a:t>
            </a:r>
            <a:r>
              <a:rPr lang="en-US" b="1" dirty="0" smtClean="0"/>
              <a:t> </a:t>
            </a:r>
            <a:r>
              <a:rPr lang="en-US" b="1" dirty="0" err="1" smtClean="0"/>
              <a:t>Respublikasining</a:t>
            </a:r>
            <a:r>
              <a:rPr lang="en-US" b="1" dirty="0" smtClean="0"/>
              <a:t> </a:t>
            </a:r>
            <a:r>
              <a:rPr lang="en-US" b="1" dirty="0" err="1" smtClean="0"/>
              <a:t>poytaxti</a:t>
            </a:r>
            <a:endParaRPr lang="ru-RU" b="1" dirty="0"/>
          </a:p>
        </p:txBody>
      </p:sp>
      <p:pic>
        <p:nvPicPr>
          <p:cNvPr id="4" name="Содержимое 3" descr="images (4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375"/>
          <a:stretch>
            <a:fillRect/>
          </a:stretch>
        </p:blipFill>
        <p:spPr>
          <a:xfrm>
            <a:off x="827584" y="2348880"/>
            <a:ext cx="7488832" cy="411785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/>
              <a:t>31 – modda. Hamma uchun vijdon erkinligi kafolatlanadi. Har bir inson xohlagan dinga e`tiqod qilish yoki hech qaysi dinga e`tiqod qilmaslik huquqiga ega. Diniy qarashlarni majburan singdirishga yo`l qo`yilmaydi</a:t>
            </a:r>
            <a:r>
              <a:rPr lang="ru-RU" sz="1600" smtClean="0"/>
              <a:t> </a:t>
            </a:r>
          </a:p>
        </p:txBody>
      </p:sp>
      <p:pic>
        <p:nvPicPr>
          <p:cNvPr id="28676" name="Picture 4" descr="IMG_20171013_182924_490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6263"/>
            <a:ext cx="4038600" cy="4032250"/>
          </a:xfrm>
          <a:ln/>
        </p:spPr>
      </p:pic>
      <p:sp>
        <p:nvSpPr>
          <p:cNvPr id="28677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>
                <a:solidFill>
                  <a:schemeClr val="folHlink"/>
                </a:solidFill>
                <a:latin typeface="Algerian" pitchFamily="82" charset="0"/>
              </a:rPr>
              <a:t>Qonunnimg”Ta’lim tizimi va din” deb atalgan. 7-moddasida quyidagilar yozib qo’yilgan: “O’zbekiston Respublikasining ta’lim tizimi dindan ajratilgan”.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solidFill>
                  <a:schemeClr val="folHlink"/>
                </a:solidFill>
                <a:latin typeface="Algerian" pitchFamily="82" charset="0"/>
              </a:rPr>
              <a:t>      Sen buyuk makonda 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solidFill>
                  <a:schemeClr val="folHlink"/>
                </a:solidFill>
                <a:latin typeface="Algerian" pitchFamily="82" charset="0"/>
              </a:rPr>
              <a:t>      Yashading o’sding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solidFill>
                  <a:schemeClr val="folHlink"/>
                </a:solidFill>
                <a:latin typeface="Algerian" pitchFamily="82" charset="0"/>
              </a:rPr>
              <a:t>      Hoxlagan diningga qilgil e’tiqod,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solidFill>
                  <a:schemeClr val="folHlink"/>
                </a:solidFill>
                <a:latin typeface="Algerian" pitchFamily="82" charset="0"/>
              </a:rPr>
              <a:t>      Diniy qarashlarni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solidFill>
                  <a:schemeClr val="folHlink"/>
                </a:solidFill>
                <a:latin typeface="Algerian" pitchFamily="82" charset="0"/>
              </a:rPr>
              <a:t>Singdirmay majbur Yo’l qo’yilmaydi,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solidFill>
                  <a:schemeClr val="folHlink"/>
                </a:solidFill>
                <a:latin typeface="Algerian" pitchFamily="82" charset="0"/>
              </a:rPr>
              <a:t>Unutma zinhor</a:t>
            </a:r>
            <a:endParaRPr lang="ru-RU" sz="1800" smtClean="0">
              <a:solidFill>
                <a:schemeClr val="folHlink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mtClean="0"/>
              <a:t>53- modda. Bozor munosabatlarini rivojlantirishga qaratilgan O`zbekiston iqtisodiyotining negizini xilma – xil shakllardagi mulk tashkil etadi.Davlat iste`molchilarning huquqi ustunligini hisobga olib, iqtisodiy faoliyat, tadbirkorlik va mehnat qilish erkinligini, barcha mulk shakllarining teng huquqligini va huquqiy jihatdan bab – barovar muhofaza etilishini kafolatlaydi.</a:t>
            </a:r>
            <a:endParaRPr lang="ru-RU" sz="1800" b="1" smtClean="0"/>
          </a:p>
        </p:txBody>
      </p:sp>
      <p:pic>
        <p:nvPicPr>
          <p:cNvPr id="29700" name="Picture 4" descr="IMG_20171013_182939_4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600200"/>
            <a:ext cx="5688012" cy="4525963"/>
          </a:xfrm>
          <a:ln/>
        </p:spPr>
      </p:pic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21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95288" y="3933825"/>
            <a:ext cx="8229600" cy="2187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smtClean="0"/>
              <a:t>                                      Sen buyuk davlatning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                                         Buyuk farzandi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                                         Bepul ta’lim olgin 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                                         O’qigin mag’rur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                                         Sening kelajaging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                                        O’ylagan insonga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                                        Boshing yerga tekkuncha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                                        Mudom qil ta’zim</a:t>
            </a:r>
            <a:endParaRPr lang="ru-RU" sz="160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8313" y="260350"/>
            <a:ext cx="8229600" cy="1858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</a:rPr>
              <a:t>41-modda.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uz-Cyrl-UZ" sz="4400" b="1" dirty="0">
                <a:solidFill>
                  <a:srgbClr val="7030A0"/>
                </a:solidFill>
              </a:rPr>
              <a:t>Xar bir inson bilim olish huquqiga ega, bepul umumiy ta’lim olish davlat tomonidan kafolatlanadi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8439" name="Picture 7" descr="C:\Users\Aziza Shuxratovna\Desktop\Новая папка (2)\IMG_20150505_092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1300"/>
            <a:ext cx="33845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7" descr="C:\Users\Aziza Shuxratovna\Desktop\Новая папка\IMG_20150505_0926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25209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O’zbekiston</a:t>
            </a:r>
            <a:r>
              <a:rPr lang="en-US" dirty="0" smtClean="0"/>
              <a:t> </a:t>
            </a:r>
            <a:r>
              <a:rPr lang="en-US" dirty="0" err="1" smtClean="0"/>
              <a:t>Respublikasi</a:t>
            </a:r>
            <a:r>
              <a:rPr lang="en-US" dirty="0" smtClean="0"/>
              <a:t> </a:t>
            </a:r>
            <a:r>
              <a:rPr lang="en-US" dirty="0" err="1" smtClean="0"/>
              <a:t>dunyo</a:t>
            </a:r>
            <a:r>
              <a:rPr lang="en-US" dirty="0" smtClean="0"/>
              <a:t> </a:t>
            </a:r>
            <a:r>
              <a:rPr lang="en-US" dirty="0" err="1" smtClean="0"/>
              <a:t>xaritasida</a:t>
            </a:r>
            <a:r>
              <a:rPr lang="en-US" dirty="0" smtClean="0"/>
              <a:t> </a:t>
            </a:r>
            <a:r>
              <a:rPr lang="en-US" dirty="0" err="1" smtClean="0"/>
              <a:t>o’z</a:t>
            </a:r>
            <a:r>
              <a:rPr lang="en-US" dirty="0" smtClean="0"/>
              <a:t> </a:t>
            </a:r>
            <a:r>
              <a:rPr lang="en-US" dirty="0" err="1" smtClean="0"/>
              <a:t>o’rniga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8436" name="Содержимое 3" descr="images (66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00213"/>
            <a:ext cx="8135937" cy="492760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Amir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Temur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hiyoboni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458" name="Содержимое 3" descr="images (5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333375"/>
            <a:ext cx="6519863" cy="433705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218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"Har qanday davlatning yuzi, obro`-e'tibori uning Konstitusiya hisoblanadi. Zotan, Konstitutsiya davlatni davlat, millatni millat sifatida dunyoga tanitadigan qomusnomadir"                                                                                                                 I.Karimov </vt:lpstr>
      <vt:lpstr>1992 yil 8-dekabr  O’zbekiston Respublikasi Konstitutsiyasi qabul qilingan kun.</vt:lpstr>
      <vt:lpstr>Презентация PowerPoint</vt:lpstr>
      <vt:lpstr>6-modda Toshkent-O’zbekiston Respublikasining poytaxti</vt:lpstr>
      <vt:lpstr>31 – modda. Hamma uchun vijdon erkinligi kafolatlanadi. Har bir inson xohlagan dinga e`tiqod qilish yoki hech qaysi dinga e`tiqod qilmaslik huquqiga ega. Diniy qarashlarni majburan singdirishga yo`l qo`yilmaydi </vt:lpstr>
      <vt:lpstr>53- modda. Bozor munosabatlarini rivojlantirishga qaratilgan O`zbekiston iqtisodiyotining negizini xilma – xil shakllardagi mulk tashkil etadi.Davlat iste`molchilarning huquqi ustunligini hisobga olib, iqtisodiy faoliyat, tadbirkorlik va mehnat qilish erkinligini, barcha mulk shakllarining teng huquqligini va huquqiy jihatdan bab – barovar muhofaza etilishini kafolatlaydi.</vt:lpstr>
      <vt:lpstr>Презентация PowerPoint</vt:lpstr>
      <vt:lpstr>O’zbekiston Respublikasi dunyo xaritasida o’z o’rniga ega.</vt:lpstr>
      <vt:lpstr>Amir Temur hiyoboni</vt:lpstr>
      <vt:lpstr>Yuksak ma’naviyat –yengilmas kuch.</vt:lpstr>
      <vt:lpstr>Al-Farg’oniy bog’i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"Har qanday davlatning yuzi, obro`-e'tibori uning Konstitusiya hisoblanadi. Zotan, Konstitutsiya davlatni davlat, millatni millat sifatida dunyoga tanitadigan qomusnomadir"                                                                                                                 I.Karimov</dc:title>
  <dc:creator>Админ Aim.Uz</dc:creator>
  <cp:lastModifiedBy>SJ</cp:lastModifiedBy>
  <cp:revision>24</cp:revision>
  <dcterms:modified xsi:type="dcterms:W3CDTF">2017-11-26T18:24:36Z</dcterms:modified>
</cp:coreProperties>
</file>