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63" r:id="rId4"/>
    <p:sldId id="257" r:id="rId5"/>
    <p:sldId id="264" r:id="rId6"/>
    <p:sldId id="258" r:id="rId7"/>
    <p:sldId id="259" r:id="rId8"/>
    <p:sldId id="261" r:id="rId9"/>
    <p:sldId id="262" r:id="rId10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5426"/>
    <a:srgbClr val="00823B"/>
    <a:srgbClr val="06065A"/>
    <a:srgbClr val="1C1050"/>
    <a:srgbClr val="490D53"/>
    <a:srgbClr val="1215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62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716" y="1676588"/>
            <a:ext cx="3048000" cy="285750"/>
          </a:xfrm>
        </p:spPr>
        <p:txBody>
          <a:bodyPr/>
          <a:lstStyle/>
          <a:p>
            <a:fld id="{23B8B7E2-6615-4883-B596-B0AEF757A8D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152" y="5687573"/>
            <a:ext cx="4876800" cy="288036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683539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982224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248156" y="7717536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428750" y="5994400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994158" y="6571603"/>
            <a:ext cx="457200" cy="690032"/>
          </a:xfrm>
        </p:spPr>
        <p:txBody>
          <a:bodyPr/>
          <a:lstStyle/>
          <a:p>
            <a:fld id="{77D7AC88-12E4-4871-B26A-17B60A91B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B7E2-6615-4883-B596-B0AEF757A8D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C88-12E4-4871-B26A-17B60A91B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B7E2-6615-4883-B596-B0AEF757A8D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C88-12E4-4871-B26A-17B60A91B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B8B7E2-6615-4883-B596-B0AEF757A8D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D7AC88-12E4-4871-B26A-17B60A91B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5692" y="1671701"/>
            <a:ext cx="3048000" cy="285750"/>
          </a:xfrm>
        </p:spPr>
        <p:txBody>
          <a:bodyPr/>
          <a:lstStyle/>
          <a:p>
            <a:fld id="{23B8B7E2-6615-4883-B596-B0AEF757A8D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292" y="5683758"/>
            <a:ext cx="4876800" cy="28803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993528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248156" y="7721600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09280" y="5973184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682345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05462" y="6571603"/>
            <a:ext cx="457200" cy="690032"/>
          </a:xfrm>
        </p:spPr>
        <p:txBody>
          <a:bodyPr/>
          <a:lstStyle/>
          <a:p>
            <a:fld id="{77D7AC88-12E4-4871-B26A-17B60A91B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B7E2-6615-4883-B596-B0AEF757A8D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C88-12E4-4871-B26A-17B60A91B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B7E2-6615-4883-B596-B0AEF757A8D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C88-12E4-4871-B26A-17B60A91B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B8B7E2-6615-4883-B596-B0AEF757A8D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D7AC88-12E4-4871-B26A-17B60A91B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B7E2-6615-4883-B596-B0AEF757A8D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C88-12E4-4871-B26A-17B60A91B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B8B7E2-6615-4883-B596-B0AEF757A8D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D7AC88-12E4-4871-B26A-17B60A91B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B8B7E2-6615-4883-B596-B0AEF757A8D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D7AC88-12E4-4871-B26A-17B60A91B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600700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5105400" y="1554482"/>
            <a:ext cx="268224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B8B7E2-6615-4883-B596-B0AEF757A8D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4309190" y="5089667"/>
            <a:ext cx="4267200" cy="27432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096762" y="7645400"/>
            <a:ext cx="457200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D7AC88-12E4-4871-B26A-17B60A91B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0"/>
            <a:ext cx="6143668" cy="892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94" y="1500166"/>
            <a:ext cx="48577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dirty="0" smtClean="0">
                <a:solidFill>
                  <a:srgbClr val="12154E"/>
                </a:solidFill>
                <a:latin typeface="+mj-lt"/>
              </a:rPr>
              <a:t>Ҳурматли Ота</a:t>
            </a:r>
            <a:r>
              <a:rPr lang="en-US" sz="2000" b="1" dirty="0" smtClean="0">
                <a:solidFill>
                  <a:srgbClr val="12154E"/>
                </a:solidFill>
                <a:latin typeface="+mj-lt"/>
              </a:rPr>
              <a:t>-</a:t>
            </a:r>
            <a:r>
              <a:rPr lang="uz-Cyrl-UZ" sz="2000" b="1" dirty="0" smtClean="0">
                <a:solidFill>
                  <a:srgbClr val="12154E"/>
                </a:solidFill>
                <a:latin typeface="+mj-lt"/>
              </a:rPr>
              <a:t>Она</a:t>
            </a:r>
            <a:r>
              <a:rPr lang="en-US" sz="2000" b="1" dirty="0" smtClean="0">
                <a:solidFill>
                  <a:srgbClr val="12154E"/>
                </a:solidFill>
                <a:latin typeface="+mj-lt"/>
              </a:rPr>
              <a:t>!</a:t>
            </a:r>
          </a:p>
          <a:p>
            <a:pPr algn="ctr"/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Фарзандингиз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 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6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 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-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“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А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“ 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синф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 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ўқувчиси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 </a:t>
            </a:r>
            <a:r>
              <a:rPr lang="uz-Cyrl-UZ" sz="2400" b="1" dirty="0" smtClean="0">
                <a:solidFill>
                  <a:srgbClr val="660066"/>
                </a:solidFill>
                <a:latin typeface="Arial Black" pitchFamily="34" charset="0"/>
              </a:rPr>
              <a:t>Насруллаева Муборак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ни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 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мактабдаги аъло баҳолари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, 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намунали хулқи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, 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кийиниш маданияти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, 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очиқ дарс ва тадбирлардаги фаол иштироки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 x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улоса қилганда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, 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берган самарали</a:t>
            </a:r>
            <a:r>
              <a:rPr lang="en-US" b="1" dirty="0" smtClean="0">
                <a:solidFill>
                  <a:srgbClr val="12154E"/>
                </a:solidFill>
                <a:latin typeface="+mj-lt"/>
              </a:rPr>
              <a:t> </a:t>
            </a:r>
            <a:r>
              <a:rPr lang="uz-Cyrl-UZ" b="1" dirty="0" smtClean="0">
                <a:solidFill>
                  <a:srgbClr val="12154E"/>
                </a:solidFill>
                <a:latin typeface="+mj-lt"/>
              </a:rPr>
              <a:t>тарбиянгиз учун мактаб маъмурияти томонидан</a:t>
            </a:r>
            <a:endParaRPr lang="en-US" b="1" dirty="0" smtClean="0">
              <a:solidFill>
                <a:srgbClr val="12154E"/>
              </a:solidFill>
              <a:latin typeface="+mj-lt"/>
            </a:endParaRPr>
          </a:p>
          <a:p>
            <a:pPr algn="ctr"/>
            <a:r>
              <a:rPr lang="uz-Cyrl-UZ" sz="34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3400" b="1" dirty="0" smtClean="0">
                <a:solidFill>
                  <a:srgbClr val="FF0000"/>
                </a:solidFill>
                <a:latin typeface="+mj-lt"/>
              </a:rPr>
              <a:t>TA</a:t>
            </a:r>
            <a:r>
              <a:rPr lang="uz-Cyrl-UZ" sz="3400" b="1" dirty="0" smtClean="0">
                <a:solidFill>
                  <a:srgbClr val="FF0000"/>
                </a:solidFill>
                <a:latin typeface="+mj-lt"/>
              </a:rPr>
              <a:t>Ш</a:t>
            </a:r>
            <a:r>
              <a:rPr lang="en-US" sz="3400" b="1" dirty="0" smtClean="0">
                <a:solidFill>
                  <a:srgbClr val="FF0000"/>
                </a:solidFill>
                <a:latin typeface="+mj-lt"/>
              </a:rPr>
              <a:t>AKK</a:t>
            </a:r>
            <a:r>
              <a:rPr lang="uz-Cyrl-UZ" sz="3400" b="1" dirty="0" smtClean="0">
                <a:solidFill>
                  <a:srgbClr val="FF0000"/>
                </a:solidFill>
                <a:latin typeface="+mj-lt"/>
              </a:rPr>
              <a:t>УРН</a:t>
            </a:r>
            <a:r>
              <a:rPr lang="en-US" sz="3400" b="1" dirty="0" smtClean="0">
                <a:solidFill>
                  <a:srgbClr val="FF0000"/>
                </a:solidFill>
                <a:latin typeface="+mj-lt"/>
              </a:rPr>
              <a:t>OMA</a:t>
            </a:r>
          </a:p>
          <a:p>
            <a:pPr algn="ctr"/>
            <a:r>
              <a:rPr lang="uz-Cyrl-UZ" b="1" dirty="0">
                <a:solidFill>
                  <a:srgbClr val="002060"/>
                </a:solidFill>
                <a:latin typeface="+mj-lt"/>
              </a:rPr>
              <a:t>э</a:t>
            </a:r>
            <a:r>
              <a:rPr lang="uz-Cyrl-UZ" b="1" dirty="0" smtClean="0">
                <a:solidFill>
                  <a:srgbClr val="002060"/>
                </a:solidFill>
                <a:latin typeface="+mj-lt"/>
              </a:rPr>
              <a:t>ълон қилинади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uz-Cyrl-UZ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12154E"/>
                </a:solidFill>
                <a:latin typeface="+mj-lt"/>
                <a:ea typeface="Adobe Song Std L" pitchFamily="18" charset="-128"/>
              </a:rPr>
              <a:t>Ma</a:t>
            </a:r>
            <a:r>
              <a:rPr lang="uz-Cyrl-UZ" b="1" i="1" dirty="0" smtClean="0">
                <a:solidFill>
                  <a:srgbClr val="12154E"/>
                </a:solidFill>
                <a:latin typeface="+mj-lt"/>
                <a:ea typeface="Adobe Song Std L" pitchFamily="18" charset="-128"/>
              </a:rPr>
              <a:t>ктаб</a:t>
            </a:r>
            <a:r>
              <a:rPr lang="en-US" b="1" i="1" dirty="0" smtClean="0">
                <a:solidFill>
                  <a:srgbClr val="12154E"/>
                </a:solidFill>
                <a:latin typeface="+mj-lt"/>
                <a:ea typeface="Adobe Song Std L" pitchFamily="18" charset="-128"/>
              </a:rPr>
              <a:t> </a:t>
            </a:r>
            <a:r>
              <a:rPr lang="uz-Cyrl-UZ" b="1" i="1" dirty="0" smtClean="0">
                <a:solidFill>
                  <a:srgbClr val="12154E"/>
                </a:solidFill>
                <a:latin typeface="+mj-lt"/>
                <a:ea typeface="Adobe Song Std L" pitchFamily="18" charset="-128"/>
              </a:rPr>
              <a:t>директори</a:t>
            </a:r>
            <a:r>
              <a:rPr lang="en-US" b="1" i="1" dirty="0" smtClean="0">
                <a:solidFill>
                  <a:srgbClr val="12154E"/>
                </a:solidFill>
                <a:latin typeface="+mj-lt"/>
                <a:ea typeface="Adobe Song Std L" pitchFamily="18" charset="-128"/>
              </a:rPr>
              <a:t>:</a:t>
            </a:r>
            <a:r>
              <a:rPr lang="ru-RU" b="1" i="1" dirty="0" smtClean="0">
                <a:solidFill>
                  <a:srgbClr val="12154E"/>
                </a:solidFill>
                <a:latin typeface="+mj-lt"/>
                <a:ea typeface="Adobe Song Std L" pitchFamily="18" charset="-128"/>
              </a:rPr>
              <a:t>        </a:t>
            </a:r>
            <a:r>
              <a:rPr lang="uz-Cyrl-UZ" b="1" i="1" dirty="0" smtClean="0">
                <a:solidFill>
                  <a:srgbClr val="12154E"/>
                </a:solidFill>
                <a:latin typeface="+mj-lt"/>
                <a:ea typeface="Adobe Song Std L" pitchFamily="18" charset="-128"/>
              </a:rPr>
              <a:t> О. Лапасова</a:t>
            </a:r>
            <a:endParaRPr lang="en-US" b="1" i="1" dirty="0" smtClean="0">
              <a:solidFill>
                <a:srgbClr val="12154E"/>
              </a:solidFill>
              <a:latin typeface="+mj-lt"/>
              <a:ea typeface="Adobe Song Std L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uz-Cyrl-UZ" b="1" i="1" dirty="0" smtClean="0">
                <a:solidFill>
                  <a:srgbClr val="12154E"/>
                </a:solidFill>
                <a:latin typeface="+mj-lt"/>
                <a:ea typeface="Adobe Song Std L" pitchFamily="18" charset="-128"/>
              </a:rPr>
              <a:t>Синф раҳбари</a:t>
            </a:r>
            <a:r>
              <a:rPr lang="en-US" b="1" i="1" dirty="0" smtClean="0">
                <a:solidFill>
                  <a:srgbClr val="12154E"/>
                </a:solidFill>
                <a:latin typeface="+mj-lt"/>
                <a:ea typeface="Adobe Song Std L" pitchFamily="18" charset="-128"/>
              </a:rPr>
              <a:t>:</a:t>
            </a:r>
            <a:r>
              <a:rPr lang="ru-RU" b="1" i="1" dirty="0" smtClean="0">
                <a:solidFill>
                  <a:srgbClr val="12154E"/>
                </a:solidFill>
                <a:latin typeface="+mj-lt"/>
                <a:ea typeface="Adobe Song Std L" pitchFamily="18" charset="-128"/>
              </a:rPr>
              <a:t>          З. </a:t>
            </a:r>
            <a:r>
              <a:rPr lang="ru-RU" b="1" i="1" dirty="0" err="1" smtClean="0">
                <a:solidFill>
                  <a:srgbClr val="12154E"/>
                </a:solidFill>
                <a:latin typeface="+mj-lt"/>
                <a:ea typeface="Adobe Song Std L" pitchFamily="18" charset="-128"/>
              </a:rPr>
              <a:t>Шукурова</a:t>
            </a:r>
            <a:endParaRPr lang="ru-RU" b="1" dirty="0" smtClean="0">
              <a:solidFill>
                <a:srgbClr val="12154E"/>
              </a:solidFill>
              <a:latin typeface="+mj-lt"/>
              <a:ea typeface="Adobe Song Std L" pitchFamily="18" charset="-128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14290" y="214282"/>
            <a:ext cx="6429420" cy="87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22" y="1285852"/>
            <a:ext cx="4714908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6 -“A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“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sinf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o’quvchisi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             </a:t>
            </a:r>
            <a:r>
              <a:rPr lang="en-US" sz="2600" b="1" dirty="0" err="1" smtClean="0">
                <a:solidFill>
                  <a:srgbClr val="660066"/>
                </a:solidFill>
                <a:latin typeface="+mj-lt"/>
              </a:rPr>
              <a:t>Ismoilov</a:t>
            </a:r>
            <a:r>
              <a:rPr lang="en-US" sz="2600" b="1" dirty="0" smtClean="0">
                <a:solidFill>
                  <a:srgbClr val="660066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660066"/>
                </a:solidFill>
                <a:latin typeface="+mj-lt"/>
              </a:rPr>
              <a:t>Arslon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ni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Sinfimiz-faxrimiz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”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nomli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tanlovning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2000" b="1" dirty="0" smtClean="0">
                <a:solidFill>
                  <a:srgbClr val="005426"/>
                </a:solidFill>
                <a:latin typeface="+mj-lt"/>
              </a:rPr>
              <a:t>“</a:t>
            </a:r>
            <a:r>
              <a:rPr lang="en-US" sz="2000" b="1" dirty="0" err="1" smtClean="0">
                <a:solidFill>
                  <a:srgbClr val="005426"/>
                </a:solidFill>
                <a:latin typeface="+mj-lt"/>
              </a:rPr>
              <a:t>Yosh</a:t>
            </a:r>
            <a:r>
              <a:rPr lang="en-US" sz="2000" b="1" dirty="0" smtClean="0">
                <a:solidFill>
                  <a:srgbClr val="005426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5426"/>
                </a:solidFill>
                <a:latin typeface="+mj-lt"/>
              </a:rPr>
              <a:t>musavvir</a:t>
            </a:r>
            <a:r>
              <a:rPr lang="en-US" sz="2000" b="1" dirty="0" smtClean="0">
                <a:solidFill>
                  <a:srgbClr val="005426"/>
                </a:solidFill>
                <a:latin typeface="+mj-lt"/>
              </a:rPr>
              <a:t>”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nominatsiyasida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g’oliblikni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qo’lga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kiritganligi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munosabati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maktab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ma’muriyati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tomonidan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ushbu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4000" b="1" dirty="0" smtClean="0">
                <a:solidFill>
                  <a:srgbClr val="00823B"/>
                </a:solidFill>
                <a:latin typeface="BalticaUzbek" pitchFamily="2" charset="0"/>
              </a:rPr>
              <a:t>FAXRIY YORLIQ</a:t>
            </a: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bilan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taqdirlanadi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Maktab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direktori:_______O</a:t>
            </a:r>
            <a:r>
              <a:rPr lang="en-US" b="1" i="1" dirty="0" smtClean="0">
                <a:ea typeface="Adobe Song Std L" pitchFamily="18" charset="-128"/>
              </a:rPr>
              <a:t>. </a:t>
            </a:r>
            <a:r>
              <a:rPr lang="en-US" b="1" i="1" dirty="0" err="1" smtClean="0">
                <a:ea typeface="Adobe Song Std L" pitchFamily="18" charset="-128"/>
              </a:rPr>
              <a:t>Lapasova</a:t>
            </a:r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Sinf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rahbari:</a:t>
            </a:r>
            <a:r>
              <a:rPr lang="en-US" b="1" dirty="0" err="1" smtClean="0">
                <a:ea typeface="Adobe Song Std L" pitchFamily="18" charset="-128"/>
              </a:rPr>
              <a:t>_________Z</a:t>
            </a:r>
            <a:r>
              <a:rPr lang="en-US" b="1" dirty="0" smtClean="0">
                <a:ea typeface="Adobe Song Std L" pitchFamily="18" charset="-128"/>
              </a:rPr>
              <a:t>. </a:t>
            </a:r>
            <a:r>
              <a:rPr lang="en-US" b="1" dirty="0" err="1" smtClean="0">
                <a:ea typeface="Adobe Song Std L" pitchFamily="18" charset="-128"/>
              </a:rPr>
              <a:t>Shukurova</a:t>
            </a:r>
            <a:endParaRPr lang="ru-RU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56" y="926366"/>
            <a:ext cx="542928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5 –“B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“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sinf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o’quvchisi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             </a:t>
            </a:r>
            <a:r>
              <a:rPr lang="en-US" sz="2600" b="1" dirty="0" smtClean="0">
                <a:solidFill>
                  <a:srgbClr val="660066"/>
                </a:solidFill>
                <a:latin typeface="+mj-lt"/>
              </a:rPr>
              <a:t>SAFAROV </a:t>
            </a:r>
            <a:r>
              <a:rPr lang="en-US" sz="2600" b="1" dirty="0" err="1" smtClean="0">
                <a:solidFill>
                  <a:srgbClr val="660066"/>
                </a:solidFill>
                <a:latin typeface="+mj-lt"/>
              </a:rPr>
              <a:t>FERUZBEK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ni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maktabdagi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a’lo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baholari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na’munali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hulqi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maktab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jamoat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ishlaridagi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faol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ishtiroki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uchun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maktab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ma’muriyati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tomonidan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ushbu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srgbClr val="C00000"/>
                </a:solidFill>
                <a:latin typeface="BalticaUzbek" pitchFamily="2" charset="0"/>
              </a:rPr>
              <a:t>FAXRIY YORLIQ</a:t>
            </a: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bilan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taqdirlanadi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>
              <a:solidFill>
                <a:srgbClr val="660066"/>
              </a:solidFill>
              <a:ea typeface="Adobe Song Std L" pitchFamily="18" charset="-128"/>
            </a:endParaRPr>
          </a:p>
          <a:p>
            <a:endParaRPr lang="en-US" b="1" i="1" dirty="0" smtClean="0">
              <a:solidFill>
                <a:srgbClr val="660066"/>
              </a:solidFill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Maktab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direktori:_______O</a:t>
            </a:r>
            <a:r>
              <a:rPr lang="en-US" b="1" i="1" dirty="0" smtClean="0">
                <a:ea typeface="Adobe Song Std L" pitchFamily="18" charset="-128"/>
              </a:rPr>
              <a:t>. </a:t>
            </a:r>
            <a:r>
              <a:rPr lang="en-US" b="1" i="1" dirty="0" err="1" smtClean="0">
                <a:ea typeface="Adobe Song Std L" pitchFamily="18" charset="-128"/>
              </a:rPr>
              <a:t>Lapasova</a:t>
            </a:r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Sinf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rahbari</a:t>
            </a:r>
            <a:r>
              <a:rPr lang="en-US" b="1" i="1" dirty="0" err="1" smtClean="0">
                <a:ea typeface="Adobe Song Std L" pitchFamily="18" charset="-128"/>
              </a:rPr>
              <a:t>:</a:t>
            </a:r>
            <a:r>
              <a:rPr lang="en-US" b="1" dirty="0" err="1" smtClean="0">
                <a:ea typeface="Adobe Song Std L" pitchFamily="18" charset="-128"/>
              </a:rPr>
              <a:t>_________D</a:t>
            </a:r>
            <a:r>
              <a:rPr lang="en-US" b="1" dirty="0" smtClean="0">
                <a:ea typeface="Adobe Song Std L" pitchFamily="18" charset="-128"/>
              </a:rPr>
              <a:t>. </a:t>
            </a:r>
            <a:r>
              <a:rPr lang="en-US" b="1" dirty="0" err="1" smtClean="0">
                <a:ea typeface="Adobe Song Std L" pitchFamily="18" charset="-128"/>
              </a:rPr>
              <a:t>Toshboyeva</a:t>
            </a:r>
            <a:endParaRPr lang="ru-RU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214282"/>
            <a:ext cx="6215106" cy="87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46" y="1785918"/>
            <a:ext cx="492922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6 -“A “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sinf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o’quvchisi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+mj-lt"/>
              </a:rPr>
              <a:t>Nazarov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+mj-lt"/>
              </a:rPr>
              <a:t>Bobomurod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ni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Sinfimiz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faxrimiz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” 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nomli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tanlovning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smtClean="0">
                <a:solidFill>
                  <a:srgbClr val="005426"/>
                </a:solidFill>
                <a:latin typeface="+mj-lt"/>
              </a:rPr>
              <a:t>“</a:t>
            </a:r>
            <a:r>
              <a:rPr lang="en-US" sz="2500" b="1" dirty="0" err="1" smtClean="0">
                <a:solidFill>
                  <a:srgbClr val="005426"/>
                </a:solidFill>
                <a:latin typeface="+mj-lt"/>
              </a:rPr>
              <a:t>Sportsevar</a:t>
            </a:r>
            <a:r>
              <a:rPr lang="en-US" sz="2500" b="1" dirty="0" smtClean="0">
                <a:solidFill>
                  <a:srgbClr val="005426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5426"/>
                </a:solidFill>
                <a:latin typeface="+mj-lt"/>
              </a:rPr>
              <a:t>o’quvchi</a:t>
            </a:r>
            <a:r>
              <a:rPr lang="en-US" sz="2500" b="1" dirty="0" smtClean="0">
                <a:solidFill>
                  <a:srgbClr val="005426"/>
                </a:solidFill>
                <a:latin typeface="+mj-lt"/>
              </a:rPr>
              <a:t>”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nominatsiyasida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g’oliblikni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qo’lga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kiritganligi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munosabati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maktab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ma’muriyati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tomonidan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ushbu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4200" b="1" dirty="0" smtClean="0">
                <a:solidFill>
                  <a:srgbClr val="660066"/>
                </a:solidFill>
                <a:latin typeface="BalticaUzbek" pitchFamily="2" charset="0"/>
              </a:rPr>
              <a:t>FAXRIY YORLIQ</a:t>
            </a: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bilan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taqdirlanadi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en-US" b="1" i="1" dirty="0" smtClean="0"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Maktab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direktori:_______O</a:t>
            </a:r>
            <a:r>
              <a:rPr lang="en-US" b="1" i="1" dirty="0" smtClean="0">
                <a:ea typeface="Adobe Song Std L" pitchFamily="18" charset="-128"/>
              </a:rPr>
              <a:t>. </a:t>
            </a:r>
            <a:r>
              <a:rPr lang="en-US" b="1" i="1" dirty="0" err="1" smtClean="0">
                <a:ea typeface="Adobe Song Std L" pitchFamily="18" charset="-128"/>
              </a:rPr>
              <a:t>Lapasova</a:t>
            </a:r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Sinf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rahbari:</a:t>
            </a:r>
            <a:r>
              <a:rPr lang="en-US" b="1" dirty="0" err="1" smtClean="0">
                <a:ea typeface="Adobe Song Std L" pitchFamily="18" charset="-128"/>
              </a:rPr>
              <a:t>_________Z</a:t>
            </a:r>
            <a:r>
              <a:rPr lang="en-US" b="1" dirty="0" smtClean="0">
                <a:ea typeface="Adobe Song Std L" pitchFamily="18" charset="-128"/>
              </a:rPr>
              <a:t>. </a:t>
            </a:r>
            <a:r>
              <a:rPr lang="en-US" b="1" dirty="0" err="1" smtClean="0">
                <a:ea typeface="Adobe Song Std L" pitchFamily="18" charset="-128"/>
              </a:rPr>
              <a:t>Shukurova</a:t>
            </a:r>
            <a:endParaRPr lang="ru-RU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8" y="1214414"/>
            <a:ext cx="5072098" cy="627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 smtClean="0">
                <a:solidFill>
                  <a:srgbClr val="002060"/>
                </a:solidFill>
                <a:latin typeface="+mj-lt"/>
              </a:rPr>
              <a:t>8 –“B </a:t>
            </a:r>
            <a:r>
              <a:rPr lang="en-US" sz="2100" b="1" dirty="0" smtClean="0">
                <a:solidFill>
                  <a:srgbClr val="002060"/>
                </a:solidFill>
                <a:latin typeface="+mj-lt"/>
              </a:rPr>
              <a:t>“ </a:t>
            </a:r>
            <a:r>
              <a:rPr lang="en-US" sz="2100" b="1" dirty="0" err="1" smtClean="0">
                <a:solidFill>
                  <a:srgbClr val="002060"/>
                </a:solidFill>
                <a:latin typeface="+mj-lt"/>
              </a:rPr>
              <a:t>sinf</a:t>
            </a:r>
            <a:r>
              <a:rPr lang="en-US" sz="21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+mj-lt"/>
              </a:rPr>
              <a:t>o’quvchisi</a:t>
            </a:r>
            <a:r>
              <a:rPr lang="en-US" sz="21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SAFAROVA </a:t>
            </a:r>
            <a:r>
              <a:rPr lang="en-US" sz="2500" b="1" dirty="0" err="1" smtClean="0">
                <a:solidFill>
                  <a:srgbClr val="FF0000"/>
                </a:solidFill>
                <a:latin typeface="+mj-lt"/>
              </a:rPr>
              <a:t>MARJONA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ni</a:t>
            </a: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100" b="1" dirty="0" err="1" smtClean="0">
                <a:solidFill>
                  <a:srgbClr val="002060"/>
                </a:solidFill>
              </a:rPr>
              <a:t>maktabdagi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a’lo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baholari</a:t>
            </a:r>
            <a:r>
              <a:rPr lang="en-US" sz="2100" b="1" dirty="0" smtClean="0">
                <a:solidFill>
                  <a:srgbClr val="002060"/>
                </a:solidFill>
              </a:rPr>
              <a:t>, </a:t>
            </a:r>
            <a:r>
              <a:rPr lang="en-US" sz="2100" b="1" dirty="0" err="1" smtClean="0">
                <a:solidFill>
                  <a:srgbClr val="002060"/>
                </a:solidFill>
              </a:rPr>
              <a:t>na’munali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hulqi</a:t>
            </a:r>
            <a:r>
              <a:rPr lang="en-US" sz="2100" b="1" dirty="0" smtClean="0">
                <a:solidFill>
                  <a:srgbClr val="002060"/>
                </a:solidFill>
              </a:rPr>
              <a:t>, </a:t>
            </a:r>
            <a:r>
              <a:rPr lang="en-US" sz="2100" b="1" dirty="0" err="1" smtClean="0">
                <a:solidFill>
                  <a:srgbClr val="002060"/>
                </a:solidFill>
              </a:rPr>
              <a:t>maktab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va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jamoat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ishlaridagi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faol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ishtiroki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uchun</a:t>
            </a:r>
            <a:r>
              <a:rPr lang="en-US" sz="2100" b="1" dirty="0" smtClean="0">
                <a:solidFill>
                  <a:srgbClr val="002060"/>
                </a:solidFill>
              </a:rPr>
              <a:t>  </a:t>
            </a:r>
            <a:r>
              <a:rPr lang="en-US" sz="2100" b="1" dirty="0" err="1" smtClean="0">
                <a:solidFill>
                  <a:srgbClr val="002060"/>
                </a:solidFill>
              </a:rPr>
              <a:t>maktab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ma’muriyati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tomonidan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ushbu</a:t>
            </a:r>
            <a:endParaRPr lang="en-US" sz="21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660066"/>
                </a:solidFill>
                <a:latin typeface="BalticaUzbek" pitchFamily="2" charset="0"/>
              </a:rPr>
              <a:t>FAXRIY </a:t>
            </a:r>
            <a:r>
              <a:rPr lang="en-US" sz="4000" b="1" dirty="0" smtClean="0">
                <a:solidFill>
                  <a:srgbClr val="660066"/>
                </a:solidFill>
                <a:latin typeface="BalticaUzbek" pitchFamily="2" charset="0"/>
              </a:rPr>
              <a:t>YORLIQ</a:t>
            </a:r>
          </a:p>
          <a:p>
            <a:pPr algn="ctr">
              <a:lnSpc>
                <a:spcPct val="150000"/>
              </a:lnSpc>
            </a:pP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bilan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taqdirlanadi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en-US" sz="2200" b="1" i="1" dirty="0" smtClean="0">
              <a:ea typeface="Adobe Song Std L" pitchFamily="18" charset="-128"/>
            </a:endParaRPr>
          </a:p>
          <a:p>
            <a:r>
              <a:rPr lang="en-US" sz="2000" b="1" i="1" dirty="0" err="1" smtClean="0">
                <a:ea typeface="Adobe Song Std L" pitchFamily="18" charset="-128"/>
              </a:rPr>
              <a:t>Maktab</a:t>
            </a:r>
            <a:r>
              <a:rPr lang="en-US" sz="2000" b="1" i="1" dirty="0" smtClean="0">
                <a:ea typeface="Adobe Song Std L" pitchFamily="18" charset="-128"/>
              </a:rPr>
              <a:t> </a:t>
            </a:r>
            <a:r>
              <a:rPr lang="en-US" sz="2000" b="1" i="1" dirty="0" err="1" smtClean="0">
                <a:ea typeface="Adobe Song Std L" pitchFamily="18" charset="-128"/>
              </a:rPr>
              <a:t>direktori:_______O</a:t>
            </a:r>
            <a:r>
              <a:rPr lang="en-US" sz="2000" b="1" i="1" dirty="0" smtClean="0">
                <a:ea typeface="Adobe Song Std L" pitchFamily="18" charset="-128"/>
              </a:rPr>
              <a:t>. </a:t>
            </a:r>
            <a:r>
              <a:rPr lang="en-US" sz="2000" b="1" i="1" dirty="0" err="1" smtClean="0">
                <a:ea typeface="Adobe Song Std L" pitchFamily="18" charset="-128"/>
              </a:rPr>
              <a:t>Lapasova</a:t>
            </a:r>
            <a:endParaRPr lang="en-US" sz="2000" b="1" i="1" dirty="0" smtClean="0">
              <a:ea typeface="Adobe Song Std L" pitchFamily="18" charset="-128"/>
            </a:endParaRPr>
          </a:p>
          <a:p>
            <a:endParaRPr lang="en-US" sz="2000" b="1" i="1" dirty="0" smtClean="0">
              <a:ea typeface="Adobe Song Std L" pitchFamily="18" charset="-128"/>
            </a:endParaRPr>
          </a:p>
          <a:p>
            <a:r>
              <a:rPr lang="en-US" sz="2000" b="1" i="1" dirty="0" err="1" smtClean="0">
                <a:ea typeface="Adobe Song Std L" pitchFamily="18" charset="-128"/>
              </a:rPr>
              <a:t>Sinf</a:t>
            </a:r>
            <a:r>
              <a:rPr lang="en-US" sz="2000" b="1" i="1" dirty="0" smtClean="0">
                <a:ea typeface="Adobe Song Std L" pitchFamily="18" charset="-128"/>
              </a:rPr>
              <a:t> </a:t>
            </a:r>
            <a:r>
              <a:rPr lang="en-US" sz="2000" b="1" i="1" dirty="0" err="1" smtClean="0">
                <a:ea typeface="Adobe Song Std L" pitchFamily="18" charset="-128"/>
              </a:rPr>
              <a:t>ahbari:</a:t>
            </a:r>
            <a:r>
              <a:rPr lang="en-US" sz="2000" b="1" dirty="0" err="1" smtClean="0">
                <a:ea typeface="Adobe Song Std L" pitchFamily="18" charset="-128"/>
              </a:rPr>
              <a:t>_________S.Norquvvatova</a:t>
            </a:r>
            <a:endParaRPr lang="ru-RU" sz="20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0"/>
            <a:ext cx="628654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46" y="1785918"/>
            <a:ext cx="492922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6 -“A “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sinf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o’quvchisi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+mj-lt"/>
              </a:rPr>
              <a:t>Toshpo’latova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+mj-lt"/>
              </a:rPr>
              <a:t>Mohinur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ni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a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’lo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baholari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tadbirlardagi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faol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ishtiroki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hamda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“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Sinfimiz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faxrimiz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” 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nomli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tanlovning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smtClean="0">
                <a:solidFill>
                  <a:srgbClr val="005426"/>
                </a:solidFill>
                <a:latin typeface="+mj-lt"/>
              </a:rPr>
              <a:t>“</a:t>
            </a:r>
            <a:r>
              <a:rPr lang="en-US" sz="2500" b="1" dirty="0" err="1" smtClean="0">
                <a:solidFill>
                  <a:srgbClr val="005426"/>
                </a:solidFill>
                <a:latin typeface="+mj-lt"/>
              </a:rPr>
              <a:t>Iste’dodli</a:t>
            </a:r>
            <a:r>
              <a:rPr lang="en-US" sz="2500" b="1" dirty="0" smtClean="0">
                <a:solidFill>
                  <a:srgbClr val="005426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5426"/>
                </a:solidFill>
                <a:latin typeface="+mj-lt"/>
              </a:rPr>
              <a:t>o’quvchi</a:t>
            </a:r>
            <a:r>
              <a:rPr lang="en-US" sz="2500" b="1" dirty="0" smtClean="0">
                <a:solidFill>
                  <a:srgbClr val="005426"/>
                </a:solidFill>
                <a:latin typeface="+mj-lt"/>
              </a:rPr>
              <a:t>”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nominatsiyasida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g’oliblikni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qo’lga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kiritganligi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munosabati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maktab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ma’muriyati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tomonidan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ushbu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4200" b="1" dirty="0" smtClean="0">
                <a:solidFill>
                  <a:srgbClr val="660066"/>
                </a:solidFill>
                <a:latin typeface="BalticaUzbek" pitchFamily="2" charset="0"/>
              </a:rPr>
              <a:t>FAXRIY YORLIQ</a:t>
            </a: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bilan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taqdirlanadi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en-US" b="1" i="1" dirty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Maktab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direktori:_______O</a:t>
            </a:r>
            <a:r>
              <a:rPr lang="en-US" b="1" i="1" dirty="0" smtClean="0">
                <a:ea typeface="Adobe Song Std L" pitchFamily="18" charset="-128"/>
              </a:rPr>
              <a:t>. </a:t>
            </a:r>
            <a:r>
              <a:rPr lang="en-US" b="1" i="1" dirty="0" err="1" smtClean="0">
                <a:ea typeface="Adobe Song Std L" pitchFamily="18" charset="-128"/>
              </a:rPr>
              <a:t>Lapasova</a:t>
            </a:r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Sinf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rahbari:</a:t>
            </a:r>
            <a:r>
              <a:rPr lang="en-US" b="1" dirty="0" err="1" smtClean="0">
                <a:ea typeface="Adobe Song Std L" pitchFamily="18" charset="-128"/>
              </a:rPr>
              <a:t>_________Z</a:t>
            </a:r>
            <a:r>
              <a:rPr lang="en-US" b="1" dirty="0" smtClean="0">
                <a:ea typeface="Adobe Song Std L" pitchFamily="18" charset="-128"/>
              </a:rPr>
              <a:t>. </a:t>
            </a:r>
            <a:r>
              <a:rPr lang="en-US" b="1" dirty="0" err="1" smtClean="0">
                <a:ea typeface="Adobe Song Std L" pitchFamily="18" charset="-128"/>
              </a:rPr>
              <a:t>Shukurova</a:t>
            </a:r>
            <a:endParaRPr lang="ru-RU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0"/>
            <a:ext cx="635798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42" y="1142976"/>
            <a:ext cx="58579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6 -“A “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sinf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o’quvchisi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rgbClr val="005426"/>
                </a:solidFill>
                <a:latin typeface="+mj-lt"/>
              </a:rPr>
              <a:t>Musurmonova</a:t>
            </a:r>
            <a:r>
              <a:rPr lang="en-US" sz="2600" b="1" dirty="0" smtClean="0">
                <a:solidFill>
                  <a:srgbClr val="005426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005426"/>
                </a:solidFill>
                <a:latin typeface="+mj-lt"/>
              </a:rPr>
              <a:t>Shag’zoda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“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Sinfimiz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faxrimiz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” 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nomli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tanlovning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b="1" dirty="0" smtClean="0">
                <a:solidFill>
                  <a:srgbClr val="660066"/>
                </a:solidFill>
                <a:latin typeface="+mj-lt"/>
              </a:rPr>
              <a:t>“</a:t>
            </a:r>
            <a:r>
              <a:rPr lang="en-US" sz="3000" b="1" dirty="0" err="1" smtClean="0">
                <a:solidFill>
                  <a:srgbClr val="660066"/>
                </a:solidFill>
                <a:latin typeface="+mj-lt"/>
              </a:rPr>
              <a:t>Ijodkor</a:t>
            </a:r>
            <a:r>
              <a:rPr lang="en-US" sz="3000" b="1" dirty="0" smtClean="0">
                <a:solidFill>
                  <a:srgbClr val="660066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660066"/>
                </a:solidFill>
                <a:latin typeface="+mj-lt"/>
              </a:rPr>
              <a:t>o’quvchi</a:t>
            </a:r>
            <a:r>
              <a:rPr lang="en-US" sz="3000" b="1" dirty="0" smtClean="0">
                <a:solidFill>
                  <a:srgbClr val="660066"/>
                </a:solidFill>
                <a:latin typeface="+mj-lt"/>
              </a:rPr>
              <a:t>” 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nominatsiyasida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g’oliblikni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qo’lga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kiritganligi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munosabati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maktab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ma’muriyati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tomonidan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ushbu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faxriy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yorliq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bilan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taqdirlanadi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Maktab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direktori:_______O</a:t>
            </a:r>
            <a:r>
              <a:rPr lang="en-US" b="1" i="1" dirty="0" smtClean="0">
                <a:ea typeface="Adobe Song Std L" pitchFamily="18" charset="-128"/>
              </a:rPr>
              <a:t>. </a:t>
            </a:r>
            <a:r>
              <a:rPr lang="en-US" b="1" i="1" dirty="0" err="1" smtClean="0">
                <a:ea typeface="Adobe Song Std L" pitchFamily="18" charset="-128"/>
              </a:rPr>
              <a:t>Lapasova</a:t>
            </a:r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Sinf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rahbari:</a:t>
            </a:r>
            <a:r>
              <a:rPr lang="en-US" b="1" dirty="0" err="1" smtClean="0">
                <a:ea typeface="Adobe Song Std L" pitchFamily="18" charset="-128"/>
              </a:rPr>
              <a:t>_________Z</a:t>
            </a:r>
            <a:r>
              <a:rPr lang="en-US" b="1" dirty="0" smtClean="0">
                <a:ea typeface="Adobe Song Std L" pitchFamily="18" charset="-128"/>
              </a:rPr>
              <a:t>. </a:t>
            </a:r>
            <a:r>
              <a:rPr lang="en-US" b="1" dirty="0" err="1" smtClean="0">
                <a:ea typeface="Adobe Song Std L" pitchFamily="18" charset="-128"/>
              </a:rPr>
              <a:t>Shukurova</a:t>
            </a: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36" y="500034"/>
            <a:ext cx="44291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accent3"/>
                </a:solidFill>
                <a:latin typeface="BalticaUzbek" pitchFamily="2" charset="0"/>
              </a:rPr>
              <a:t>FAXRIY YORLIQ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214282"/>
            <a:ext cx="6357982" cy="892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32" y="1357290"/>
            <a:ext cx="492922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6 -“A “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sinf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o’quvchisi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+mj-lt"/>
              </a:rPr>
              <a:t>Azamatova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+mj-lt"/>
              </a:rPr>
              <a:t>Aziza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ni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 “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Sinfimiz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faxrimiz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” 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nomli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tanlovning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b="1" dirty="0" smtClean="0">
                <a:solidFill>
                  <a:srgbClr val="005426"/>
                </a:solidFill>
                <a:latin typeface="+mj-lt"/>
              </a:rPr>
              <a:t>“Eng </a:t>
            </a:r>
            <a:r>
              <a:rPr lang="en-US" sz="3000" b="1" dirty="0" err="1" smtClean="0">
                <a:solidFill>
                  <a:srgbClr val="005426"/>
                </a:solidFill>
                <a:latin typeface="+mj-lt"/>
              </a:rPr>
              <a:t>tartibli</a:t>
            </a:r>
            <a:r>
              <a:rPr lang="en-US" sz="3000" b="1" dirty="0" smtClean="0">
                <a:solidFill>
                  <a:srgbClr val="005426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005426"/>
                </a:solidFill>
                <a:latin typeface="+mj-lt"/>
              </a:rPr>
              <a:t>o’quvchi</a:t>
            </a:r>
            <a:r>
              <a:rPr lang="en-US" sz="3000" b="1" dirty="0" smtClean="0">
                <a:solidFill>
                  <a:srgbClr val="005426"/>
                </a:solidFill>
                <a:latin typeface="+mj-lt"/>
              </a:rPr>
              <a:t>”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nominatsiyasida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g’oliblikni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qo’lga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kiritganligi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munosabati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maktab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ma’muriyati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tomonidan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ushbu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4500" b="1" dirty="0" smtClean="0">
                <a:solidFill>
                  <a:srgbClr val="660066"/>
                </a:solidFill>
                <a:latin typeface="BalticaUzbek" pitchFamily="2" charset="0"/>
              </a:rPr>
              <a:t>FAXRIY YORLIQ</a:t>
            </a: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bilan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taqdirlanadi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en-US" b="1" i="1" dirty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Maktab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direktori:_______O</a:t>
            </a:r>
            <a:r>
              <a:rPr lang="en-US" b="1" i="1" dirty="0" smtClean="0">
                <a:ea typeface="Adobe Song Std L" pitchFamily="18" charset="-128"/>
              </a:rPr>
              <a:t>. </a:t>
            </a:r>
            <a:r>
              <a:rPr lang="en-US" b="1" i="1" dirty="0" err="1" smtClean="0">
                <a:ea typeface="Adobe Song Std L" pitchFamily="18" charset="-128"/>
              </a:rPr>
              <a:t>Lapasova</a:t>
            </a:r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Sinf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rahbari:</a:t>
            </a:r>
            <a:r>
              <a:rPr lang="en-US" b="1" dirty="0" err="1" smtClean="0">
                <a:ea typeface="Adobe Song Std L" pitchFamily="18" charset="-128"/>
              </a:rPr>
              <a:t>_________Z</a:t>
            </a:r>
            <a:r>
              <a:rPr lang="en-US" b="1" dirty="0" smtClean="0">
                <a:ea typeface="Adobe Song Std L" pitchFamily="18" charset="-128"/>
              </a:rPr>
              <a:t>. </a:t>
            </a:r>
            <a:r>
              <a:rPr lang="en-US" b="1" dirty="0" err="1" smtClean="0">
                <a:ea typeface="Adobe Song Std L" pitchFamily="18" charset="-128"/>
              </a:rPr>
              <a:t>Shukurova</a:t>
            </a:r>
            <a:endParaRPr lang="ru-RU" b="1" dirty="0" smtClean="0"/>
          </a:p>
        </p:txBody>
      </p:sp>
      <p:pic>
        <p:nvPicPr>
          <p:cNvPr id="4" name="Рисунок 3" descr="snegov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1740">
            <a:off x="4980123" y="734402"/>
            <a:ext cx="647306" cy="1012855"/>
          </a:xfrm>
          <a:prstGeom prst="rect">
            <a:avLst/>
          </a:prstGeom>
        </p:spPr>
      </p:pic>
      <p:pic>
        <p:nvPicPr>
          <p:cNvPr id="5" name="Рисунок 4" descr="snegov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1740">
            <a:off x="621021" y="3030446"/>
            <a:ext cx="629721" cy="985339"/>
          </a:xfrm>
          <a:prstGeom prst="rect">
            <a:avLst/>
          </a:prstGeom>
        </p:spPr>
      </p:pic>
      <p:pic>
        <p:nvPicPr>
          <p:cNvPr id="6" name="Picture 2" descr="C:\Users\Рик\Documents\Для будующих разработок\lenagold.ru\sneg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26" y="3786182"/>
            <a:ext cx="635126" cy="642942"/>
          </a:xfrm>
          <a:prstGeom prst="rect">
            <a:avLst/>
          </a:prstGeom>
          <a:noFill/>
        </p:spPr>
      </p:pic>
      <p:pic>
        <p:nvPicPr>
          <p:cNvPr id="7" name="Picture 2" descr="C:\Users\Рик\Documents\Для будующих разработок\lenagold.ru\sneg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2" y="6858016"/>
            <a:ext cx="635126" cy="555735"/>
          </a:xfrm>
          <a:prstGeom prst="rect">
            <a:avLst/>
          </a:prstGeom>
          <a:noFill/>
        </p:spPr>
      </p:pic>
      <p:pic>
        <p:nvPicPr>
          <p:cNvPr id="8" name="Picture 2" descr="C:\Users\Рик\Documents\Для будующих разработок\lenagold.ru\sneg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8" y="1500166"/>
            <a:ext cx="635126" cy="555735"/>
          </a:xfrm>
          <a:prstGeom prst="rect">
            <a:avLst/>
          </a:prstGeom>
          <a:noFill/>
        </p:spPr>
      </p:pic>
      <p:pic>
        <p:nvPicPr>
          <p:cNvPr id="9" name="Picture 2" descr="C:\Users\Рик\Documents\Для будующих разработок\lenagold.ru\sneg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26" y="6072198"/>
            <a:ext cx="635126" cy="555735"/>
          </a:xfrm>
          <a:prstGeom prst="rect">
            <a:avLst/>
          </a:prstGeom>
          <a:noFill/>
        </p:spPr>
      </p:pic>
      <p:pic>
        <p:nvPicPr>
          <p:cNvPr id="10" name="Picture 2" descr="C:\Users\Рик\Documents\Для будующих разработок\lenagold.ru\sneg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56" y="5072066"/>
            <a:ext cx="635126" cy="555735"/>
          </a:xfrm>
          <a:prstGeom prst="rect">
            <a:avLst/>
          </a:prstGeom>
          <a:noFill/>
        </p:spPr>
      </p:pic>
      <p:pic>
        <p:nvPicPr>
          <p:cNvPr id="11" name="Picture 2" descr="C:\Users\Рик\Documents\Для будующих разработок\lenagold.ru\sneg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12" y="7858148"/>
            <a:ext cx="635126" cy="555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reeppt.ru/MyShablony/Zimn_sk_slai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negov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66" y="5429256"/>
            <a:ext cx="1463623" cy="1984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56" y="285720"/>
            <a:ext cx="5500726" cy="758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  <a:latin typeface="BalticaUzbek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6 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-“A “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sinf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o’quvchisi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BalticaUzbek" pitchFamily="2" charset="0"/>
              </a:rPr>
              <a:t>Pirnazarov</a:t>
            </a:r>
            <a:r>
              <a:rPr lang="en-US" sz="2600" b="1" dirty="0" smtClean="0">
                <a:solidFill>
                  <a:srgbClr val="FF0000"/>
                </a:solidFill>
                <a:latin typeface="BalticaUzbek" pitchFamily="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BalticaUzbek" pitchFamily="2" charset="0"/>
              </a:rPr>
              <a:t>Javohir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ni</a:t>
            </a:r>
            <a:endParaRPr lang="en-US" sz="2000" b="1" dirty="0" smtClean="0">
              <a:solidFill>
                <a:srgbClr val="002060"/>
              </a:solidFill>
              <a:latin typeface="BalticaUzbek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Sinfimiz-faxrimiz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” 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              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nomli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tanlovning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</a:p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  <a:r>
              <a:rPr lang="en-US" sz="3000" b="1" dirty="0" smtClean="0">
                <a:solidFill>
                  <a:srgbClr val="005426"/>
                </a:solidFill>
                <a:latin typeface="BalticaUzbek" pitchFamily="2" charset="0"/>
              </a:rPr>
              <a:t>“</a:t>
            </a:r>
            <a:r>
              <a:rPr lang="en-US" sz="3000" b="1" dirty="0" smtClean="0">
                <a:solidFill>
                  <a:srgbClr val="005426"/>
                </a:solidFill>
                <a:latin typeface="BalticaUzbek" pitchFamily="2" charset="0"/>
              </a:rPr>
              <a:t>Eng </a:t>
            </a:r>
            <a:r>
              <a:rPr lang="en-US" sz="3000" b="1" dirty="0" err="1" smtClean="0">
                <a:solidFill>
                  <a:srgbClr val="005426"/>
                </a:solidFill>
                <a:latin typeface="BalticaUzbek" pitchFamily="2" charset="0"/>
              </a:rPr>
              <a:t>kitobxon</a:t>
            </a:r>
            <a:r>
              <a:rPr lang="en-US" sz="3000" b="1" dirty="0" smtClean="0">
                <a:solidFill>
                  <a:srgbClr val="005426"/>
                </a:solidFill>
                <a:latin typeface="BalticaUzbek" pitchFamily="2" charset="0"/>
              </a:rPr>
              <a:t> </a:t>
            </a:r>
            <a:r>
              <a:rPr lang="en-US" sz="3000" b="1" dirty="0" err="1" smtClean="0">
                <a:solidFill>
                  <a:srgbClr val="005426"/>
                </a:solidFill>
                <a:latin typeface="BalticaUzbek" pitchFamily="2" charset="0"/>
              </a:rPr>
              <a:t>o’quvchi</a:t>
            </a:r>
            <a:r>
              <a:rPr lang="en-US" sz="3000" b="1" dirty="0" smtClean="0">
                <a:solidFill>
                  <a:srgbClr val="005426"/>
                </a:solidFill>
                <a:latin typeface="BalticaUzbek" pitchFamily="2" charset="0"/>
              </a:rPr>
              <a:t>”</a:t>
            </a:r>
          </a:p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  <a:r>
              <a:rPr lang="en-US" sz="3000" b="1" dirty="0" smtClean="0">
                <a:solidFill>
                  <a:srgbClr val="005426"/>
                </a:solidFill>
                <a:latin typeface="BalticaUzbek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nominatsiyasida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g’oliblikni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qo’lga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kiritganligi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munosabati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maktab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ma’muriyati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tomonidan</a:t>
            </a:r>
            <a:r>
              <a:rPr lang="en-US" sz="2000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BalticaUzbek" pitchFamily="2" charset="0"/>
              </a:rPr>
              <a:t>ushbu</a:t>
            </a:r>
            <a:endParaRPr lang="en-US" sz="2000" b="1" dirty="0" smtClean="0">
              <a:solidFill>
                <a:srgbClr val="002060"/>
              </a:solidFill>
              <a:latin typeface="BalticaUzbek" pitchFamily="2" charset="0"/>
            </a:endParaRPr>
          </a:p>
          <a:p>
            <a:pPr algn="ctr"/>
            <a:r>
              <a:rPr lang="en-US" sz="4500" b="1" dirty="0" smtClean="0">
                <a:solidFill>
                  <a:srgbClr val="660066"/>
                </a:solidFill>
                <a:latin typeface="BalticaUzbek" pitchFamily="2" charset="0"/>
              </a:rPr>
              <a:t>FAXRIY YORLIQ</a:t>
            </a: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BalticaUzbek" pitchFamily="2" charset="0"/>
              </a:rPr>
              <a:t>bilan</a:t>
            </a:r>
            <a:r>
              <a:rPr lang="en-US" b="1" dirty="0" smtClean="0">
                <a:solidFill>
                  <a:srgbClr val="002060"/>
                </a:solidFill>
                <a:latin typeface="BalticaUzbek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BalticaUzbek" pitchFamily="2" charset="0"/>
              </a:rPr>
              <a:t>taqdirlanadi</a:t>
            </a:r>
            <a:r>
              <a:rPr lang="en-US" b="1" dirty="0" smtClean="0">
                <a:solidFill>
                  <a:srgbClr val="002060"/>
                </a:solidFill>
                <a:latin typeface="BalticaUzbek" pitchFamily="2" charset="0"/>
              </a:rPr>
              <a:t>.</a:t>
            </a:r>
          </a:p>
          <a:p>
            <a:endParaRPr lang="en-US" b="1" i="1" dirty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Maktab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direktori:_______O</a:t>
            </a:r>
            <a:r>
              <a:rPr lang="en-US" b="1" i="1" dirty="0" smtClean="0">
                <a:ea typeface="Adobe Song Std L" pitchFamily="18" charset="-128"/>
              </a:rPr>
              <a:t>. </a:t>
            </a:r>
            <a:r>
              <a:rPr lang="en-US" b="1" i="1" dirty="0" err="1" smtClean="0">
                <a:ea typeface="Adobe Song Std L" pitchFamily="18" charset="-128"/>
              </a:rPr>
              <a:t>Lapasova</a:t>
            </a:r>
            <a:endParaRPr lang="en-US" b="1" i="1" dirty="0" smtClean="0">
              <a:ea typeface="Adobe Song Std L" pitchFamily="18" charset="-128"/>
            </a:endParaRPr>
          </a:p>
          <a:p>
            <a:endParaRPr lang="en-US" b="1" i="1" dirty="0" smtClean="0">
              <a:ea typeface="Adobe Song Std L" pitchFamily="18" charset="-128"/>
            </a:endParaRPr>
          </a:p>
          <a:p>
            <a:r>
              <a:rPr lang="en-US" b="1" i="1" dirty="0" err="1" smtClean="0">
                <a:ea typeface="Adobe Song Std L" pitchFamily="18" charset="-128"/>
              </a:rPr>
              <a:t>Sinf</a:t>
            </a:r>
            <a:r>
              <a:rPr lang="en-US" b="1" i="1" dirty="0" smtClean="0">
                <a:ea typeface="Adobe Song Std L" pitchFamily="18" charset="-128"/>
              </a:rPr>
              <a:t> </a:t>
            </a:r>
            <a:r>
              <a:rPr lang="en-US" b="1" i="1" dirty="0" err="1" smtClean="0">
                <a:ea typeface="Adobe Song Std L" pitchFamily="18" charset="-128"/>
              </a:rPr>
              <a:t>rahbari:</a:t>
            </a:r>
            <a:r>
              <a:rPr lang="en-US" b="1" dirty="0" err="1" smtClean="0">
                <a:ea typeface="Adobe Song Std L" pitchFamily="18" charset="-128"/>
              </a:rPr>
              <a:t>_________Z</a:t>
            </a:r>
            <a:r>
              <a:rPr lang="en-US" b="1" dirty="0" smtClean="0">
                <a:ea typeface="Adobe Song Std L" pitchFamily="18" charset="-128"/>
              </a:rPr>
              <a:t>. </a:t>
            </a:r>
            <a:r>
              <a:rPr lang="en-US" b="1" dirty="0" err="1" smtClean="0">
                <a:ea typeface="Adobe Song Std L" pitchFamily="18" charset="-128"/>
              </a:rPr>
              <a:t>Shukurova</a:t>
            </a:r>
            <a:endParaRPr lang="ru-RU" b="1" dirty="0" smtClean="0"/>
          </a:p>
        </p:txBody>
      </p:sp>
      <p:pic>
        <p:nvPicPr>
          <p:cNvPr id="1026" name="Picture 2" descr="C:\Documents and Settings\User\Рабочий стол\depositphotos_4446177-stock-photo-old-books-and-inkst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16" y="4929190"/>
            <a:ext cx="2756436" cy="185736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0" y="5786446"/>
            <a:ext cx="1151269" cy="69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a012c39f80dd8a47b6bf3f66d35f0ca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42" y="500034"/>
            <a:ext cx="857256" cy="1714512"/>
          </a:xfrm>
          <a:prstGeom prst="flowChartOffpage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a012c39f80dd8a47b6bf3f66d35f0ca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429264" y="500034"/>
            <a:ext cx="928692" cy="1785950"/>
          </a:xfrm>
          <a:prstGeom prst="flowChartOffpage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432</Words>
  <Application>Microsoft Office PowerPoint</Application>
  <PresentationFormat>Экран (4:3)</PresentationFormat>
  <Paragraphs>124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2019-12-15T17:17:43Z</dcterms:created>
  <dcterms:modified xsi:type="dcterms:W3CDTF">2019-12-20T06:53:55Z</dcterms:modified>
</cp:coreProperties>
</file>